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52"/>
  </p:notesMasterIdLst>
  <p:sldIdLst>
    <p:sldId id="256" r:id="rId2"/>
    <p:sldId id="257" r:id="rId3"/>
    <p:sldId id="258" r:id="rId4"/>
    <p:sldId id="309" r:id="rId5"/>
    <p:sldId id="310"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272" r:id="rId20"/>
    <p:sldId id="273" r:id="rId21"/>
    <p:sldId id="274" r:id="rId22"/>
    <p:sldId id="275" r:id="rId23"/>
    <p:sldId id="276" r:id="rId24"/>
    <p:sldId id="277" r:id="rId25"/>
    <p:sldId id="278" r:id="rId26"/>
    <p:sldId id="279" r:id="rId27"/>
    <p:sldId id="280" r:id="rId28"/>
    <p:sldId id="281" r:id="rId29"/>
    <p:sldId id="311" r:id="rId30"/>
    <p:sldId id="282" r:id="rId31"/>
    <p:sldId id="283" r:id="rId32"/>
    <p:sldId id="284" r:id="rId33"/>
    <p:sldId id="285" r:id="rId34"/>
    <p:sldId id="286" r:id="rId35"/>
    <p:sldId id="288" r:id="rId36"/>
    <p:sldId id="289" r:id="rId37"/>
    <p:sldId id="290" r:id="rId38"/>
    <p:sldId id="291" r:id="rId39"/>
    <p:sldId id="292" r:id="rId40"/>
    <p:sldId id="293" r:id="rId41"/>
    <p:sldId id="294" r:id="rId42"/>
    <p:sldId id="306" r:id="rId43"/>
    <p:sldId id="312" r:id="rId44"/>
    <p:sldId id="308" r:id="rId45"/>
    <p:sldId id="307" r:id="rId46"/>
    <p:sldId id="295" r:id="rId47"/>
    <p:sldId id="296" r:id="rId48"/>
    <p:sldId id="305" r:id="rId49"/>
    <p:sldId id="298" r:id="rId50"/>
    <p:sldId id="304" r:id="rId51"/>
  </p:sldIdLst>
  <p:sldSz cx="18288000" cy="10287000"/>
  <p:notesSz cx="6858000" cy="9144000"/>
  <p:embeddedFontLst>
    <p:embeddedFont>
      <p:font typeface="Cy Grotesk Grand" pitchFamily="2" charset="77"/>
      <p:regular r:id="rId5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475" autoAdjust="0"/>
    <p:restoredTop sz="65683" autoAdjust="0"/>
  </p:normalViewPr>
  <p:slideViewPr>
    <p:cSldViewPr>
      <p:cViewPr varScale="1">
        <p:scale>
          <a:sx n="69" d="100"/>
          <a:sy n="69" d="100"/>
        </p:scale>
        <p:origin x="2744" y="20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1.fntdata"/><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13.09.2024</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pastebin.com/gasUuthM"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en.wikipedia.org/wiki/Poul-Henning_Kamp" TargetMode="External"/><Relationship Id="rId2" Type="http://schemas.openxmlformats.org/officeDocument/2006/relationships/slide" Target="../slides/slide36.xml"/><Relationship Id="rId1" Type="http://schemas.openxmlformats.org/officeDocument/2006/relationships/notesMaster" Target="../notesMasters/notesMaster1.xml"/><Relationship Id="rId4" Type="http://schemas.openxmlformats.org/officeDocument/2006/relationships/hyperlink" Target="https://en.wikipedia.org/wiki/Sam_Hocevar" TargetMode="Externa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1</a:t>
            </a:fld>
            <a:endParaRPr lang="cs-CZ"/>
          </a:p>
        </p:txBody>
      </p:sp>
    </p:spTree>
    <p:extLst>
      <p:ext uri="{BB962C8B-B14F-4D97-AF65-F5344CB8AC3E}">
        <p14:creationId xmlns:p14="http://schemas.microsoft.com/office/powerpoint/2010/main" val="21501987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43</a:t>
            </a:fld>
            <a:endParaRPr lang="cs-CZ"/>
          </a:p>
        </p:txBody>
      </p:sp>
    </p:spTree>
    <p:extLst>
      <p:ext uri="{BB962C8B-B14F-4D97-AF65-F5344CB8AC3E}">
        <p14:creationId xmlns:p14="http://schemas.microsoft.com/office/powerpoint/2010/main" val="14502856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45</a:t>
            </a:fld>
            <a:endParaRPr lang="cs-CZ"/>
          </a:p>
        </p:txBody>
      </p:sp>
    </p:spTree>
    <p:extLst>
      <p:ext uri="{BB962C8B-B14F-4D97-AF65-F5344CB8AC3E}">
        <p14:creationId xmlns:p14="http://schemas.microsoft.com/office/powerpoint/2010/main" val="21790574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The reason why the SSPL is not Open Source is pretty simple: it doesn't convey the four essential freedoms of free software [1]. That's it, there is essentially no more to it: it imposes usage restrictions, and that's orthogonality against the spirit.</a:t>
            </a:r>
          </a:p>
          <a:p>
            <a:endParaRPr lang="en-US" dirty="0"/>
          </a:p>
          <a:p>
            <a:r>
              <a:rPr lang="en-US" dirty="0"/>
              <a:t> Fedora considers the Server Side Public License (v1) to be a Non-Free license. It is the belief of Fedora that the SSPL is intentionally crafted to be aggressively discriminatory towards a specific class of users.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dirty="0"/>
              <a:t>The reason why the SSPL is not Open Source is pretty simple: it doesn't convey the four essential freedoms of free software [1]. That's it, there is essentially no more to it: it imposes usage restrictions, and that's orthogonality against the spirit.</a:t>
            </a:r>
          </a:p>
          <a:p>
            <a:endParaRPr lang="en-US" dirty="0"/>
          </a:p>
          <a:p>
            <a:r>
              <a:rPr lang="en-US" dirty="0"/>
              <a:t> Fedora considers the Server Side Public License (v1) to be a Non-Free license. It is the belief of Fedora that the SSPL is intentionally crafted to be aggressively discriminatory towards a specific class of users.</a:t>
            </a:r>
          </a:p>
          <a:p>
            <a:endParaRPr lang="en-US" dirty="0"/>
          </a:p>
          <a:p>
            <a:r>
              <a:rPr lang="en-US" dirty="0"/>
              <a:t>https://</a:t>
            </a:r>
            <a:r>
              <a:rPr lang="en-US" dirty="0" err="1"/>
              <a:t>ssplisbad.com</a:t>
            </a:r>
            <a:r>
              <a:rPr lang="en-US" dirty="0"/>
              <a:t>/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extLst>
      <p:ext uri="{BB962C8B-B14F-4D97-AF65-F5344CB8AC3E}">
        <p14:creationId xmlns:p14="http://schemas.microsoft.com/office/powerpoint/2010/main" val="9919420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4</a:t>
            </a:fld>
            <a:endParaRPr lang="cs-CZ"/>
          </a:p>
        </p:txBody>
      </p:sp>
    </p:spTree>
    <p:extLst>
      <p:ext uri="{BB962C8B-B14F-4D97-AF65-F5344CB8AC3E}">
        <p14:creationId xmlns:p14="http://schemas.microsoft.com/office/powerpoint/2010/main" val="42579947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191919"/>
                </a:solidFill>
                <a:effectLst/>
                <a:latin typeface="BreveText"/>
              </a:rPr>
              <a:t>free as in free speech, not free as in free beer </a:t>
            </a:r>
            <a:endParaRPr lang="en-US" dirty="0">
              <a:effectLst/>
            </a:endParaRPr>
          </a:p>
        </p:txBody>
      </p:sp>
      <p:sp>
        <p:nvSpPr>
          <p:cNvPr id="4" name="Slide Number Placeholder 3"/>
          <p:cNvSpPr>
            <a:spLocks noGrp="1"/>
          </p:cNvSpPr>
          <p:nvPr>
            <p:ph type="sldNum" sz="quarter" idx="5"/>
          </p:nvPr>
        </p:nvSpPr>
        <p:spPr/>
        <p:txBody>
          <a:bodyPr/>
          <a:lstStyle/>
          <a:p>
            <a:fld id="{871B2431-D351-4C6E-A3CF-9DFAC0E3E050}" type="slidenum">
              <a:rPr lang="cs-CZ" smtClean="0"/>
              <a:t>7</a:t>
            </a:fld>
            <a:endParaRPr lang="cs-CZ"/>
          </a:p>
        </p:txBody>
      </p:sp>
    </p:spTree>
    <p:extLst>
      <p:ext uri="{BB962C8B-B14F-4D97-AF65-F5344CB8AC3E}">
        <p14:creationId xmlns:p14="http://schemas.microsoft.com/office/powerpoint/2010/main" val="34748252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dirty="0"/>
              <a:t>bazaar</a:t>
            </a:r>
          </a:p>
        </p:txBody>
      </p:sp>
      <p:sp>
        <p:nvSpPr>
          <p:cNvPr id="4" name="Slide Number Placeholder 3"/>
          <p:cNvSpPr>
            <a:spLocks noGrp="1"/>
          </p:cNvSpPr>
          <p:nvPr>
            <p:ph type="sldNum" sz="quarter" idx="5"/>
          </p:nvPr>
        </p:nvSpPr>
        <p:spPr/>
        <p:txBody>
          <a:bodyPr/>
          <a:lstStyle/>
          <a:p>
            <a:fld id="{871B2431-D351-4C6E-A3CF-9DFAC0E3E050}" type="slidenum">
              <a:rPr lang="cs-CZ" smtClean="0"/>
              <a:t>8</a:t>
            </a:fld>
            <a:endParaRPr lang="cs-CZ"/>
          </a:p>
        </p:txBody>
      </p:sp>
    </p:spTree>
    <p:extLst>
      <p:ext uri="{BB962C8B-B14F-4D97-AF65-F5344CB8AC3E}">
        <p14:creationId xmlns:p14="http://schemas.microsoft.com/office/powerpoint/2010/main" val="5062309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23</a:t>
            </a:fld>
            <a:endParaRPr lang="cs-CZ"/>
          </a:p>
        </p:txBody>
      </p:sp>
    </p:spTree>
    <p:extLst>
      <p:ext uri="{BB962C8B-B14F-4D97-AF65-F5344CB8AC3E}">
        <p14:creationId xmlns:p14="http://schemas.microsoft.com/office/powerpoint/2010/main" val="15211740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b="0" i="0" dirty="0">
                <a:solidFill>
                  <a:srgbClr val="EEF0FF"/>
                </a:solidFill>
                <a:effectLst/>
                <a:latin typeface="Google Sans"/>
              </a:rPr>
              <a:t>Guido van Rossum for BDFL of Python</a:t>
            </a:r>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26</a:t>
            </a:fld>
            <a:endParaRPr lang="cs-CZ"/>
          </a:p>
        </p:txBody>
      </p:sp>
    </p:spTree>
    <p:extLst>
      <p:ext uri="{BB962C8B-B14F-4D97-AF65-F5344CB8AC3E}">
        <p14:creationId xmlns:p14="http://schemas.microsoft.com/office/powerpoint/2010/main" val="9673719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b="0" i="0" dirty="0">
                <a:solidFill>
                  <a:srgbClr val="F2F2F2"/>
                </a:solidFill>
                <a:effectLst/>
                <a:latin typeface="-apple-system"/>
              </a:rPr>
              <a:t>The drama was about a new expression being added to Python :=. What this does is it allows you to assign a value to a variable </a:t>
            </a:r>
            <a:r>
              <a:rPr lang="en-US" b="0" i="1" dirty="0">
                <a:solidFill>
                  <a:srgbClr val="F2F2F2"/>
                </a:solidFill>
                <a:effectLst/>
                <a:latin typeface="-apple-system"/>
              </a:rPr>
              <a:t>and</a:t>
            </a:r>
            <a:r>
              <a:rPr lang="en-US" b="0" i="0" dirty="0">
                <a:solidFill>
                  <a:srgbClr val="F2F2F2"/>
                </a:solidFill>
                <a:effectLst/>
                <a:latin typeface="-apple-system"/>
              </a:rPr>
              <a:t> return a </a:t>
            </a:r>
            <a:r>
              <a:rPr lang="en-US" b="0" i="0" dirty="0" err="1">
                <a:solidFill>
                  <a:srgbClr val="F2F2F2"/>
                </a:solidFill>
                <a:effectLst/>
                <a:latin typeface="-apple-system"/>
              </a:rPr>
              <a:t>boolean</a:t>
            </a:r>
            <a:r>
              <a:rPr lang="en-US" b="0" i="0" dirty="0">
                <a:solidFill>
                  <a:srgbClr val="F2F2F2"/>
                </a:solidFill>
                <a:effectLst/>
                <a:latin typeface="-apple-system"/>
              </a:rPr>
              <a:t> (True/False) value. This helps code with being able to use less lines to do the same thing. Consider the following code: </a:t>
            </a:r>
            <a:r>
              <a:rPr lang="en-US" b="0" i="0" u="sng" dirty="0">
                <a:solidFill>
                  <a:srgbClr val="F2F2F2"/>
                </a:solidFill>
                <a:effectLst/>
                <a:latin typeface="-apple-system"/>
                <a:hlinkClick r:id="rId3"/>
              </a:rPr>
              <a:t>https://pastebin.com/gasUuthM</a:t>
            </a:r>
            <a:endParaRPr lang="en-US" b="0" i="0" dirty="0">
              <a:solidFill>
                <a:srgbClr val="F2F2F2"/>
              </a:solidFill>
              <a:effectLst/>
              <a:latin typeface="-apple-system"/>
            </a:endParaRPr>
          </a:p>
          <a:p>
            <a:pPr algn="l">
              <a:buFont typeface="Arial" panose="020B0604020202020204" pitchFamily="34" charset="0"/>
              <a:buChar char="•"/>
            </a:pPr>
            <a:r>
              <a:rPr lang="en-US" b="0" i="0" dirty="0">
                <a:solidFill>
                  <a:srgbClr val="F2F2F2"/>
                </a:solidFill>
                <a:effectLst/>
                <a:latin typeface="-apple-system"/>
              </a:rPr>
              <a:t>Guido has been the Benevolent Dictator for Python for quite a while. He would determine what does and does not make it into the official releases of Python.</a:t>
            </a:r>
          </a:p>
          <a:p>
            <a:pPr algn="l">
              <a:buFont typeface="Arial" panose="020B0604020202020204" pitchFamily="34" charset="0"/>
              <a:buChar char="•"/>
            </a:pPr>
            <a:r>
              <a:rPr lang="en-US" b="0" i="0" dirty="0">
                <a:solidFill>
                  <a:srgbClr val="F2F2F2"/>
                </a:solidFill>
                <a:effectLst/>
                <a:latin typeface="-apple-system"/>
              </a:rPr>
              <a:t>He took a lot of time to consult various groups and listened to many people. A large portion of the community was against this change, however Guido saw the value that adding that expression could add. So he approved it for the next release of Python (3.8).</a:t>
            </a:r>
          </a:p>
          <a:p>
            <a:pPr algn="l">
              <a:buFont typeface="Arial" panose="020B0604020202020204" pitchFamily="34" charset="0"/>
              <a:buChar char="•"/>
            </a:pPr>
            <a:r>
              <a:rPr lang="en-US" b="0" i="0" dirty="0">
                <a:solidFill>
                  <a:srgbClr val="F2F2F2"/>
                </a:solidFill>
                <a:effectLst/>
                <a:latin typeface="-apple-system"/>
              </a:rPr>
              <a:t>Keep in mind that for a while Guido has fought with the community on several occasions. This was just the straw that broke the camel's back.</a:t>
            </a:r>
          </a:p>
          <a:p>
            <a:pPr algn="l">
              <a:buFont typeface="Arial" panose="020B0604020202020204" pitchFamily="34" charset="0"/>
              <a:buChar char="•"/>
            </a:pPr>
            <a:r>
              <a:rPr lang="en-US" b="0" i="0" dirty="0">
                <a:solidFill>
                  <a:srgbClr val="F2F2F2"/>
                </a:solidFill>
                <a:effectLst/>
                <a:latin typeface="-apple-system"/>
              </a:rPr>
              <a:t>The problem that this change brings, is that it sacrifices code readability. In the example I linked, the first block is readable to new and veteran </a:t>
            </a:r>
            <a:r>
              <a:rPr lang="en-US" b="0" i="0" dirty="0" err="1">
                <a:solidFill>
                  <a:srgbClr val="F2F2F2"/>
                </a:solidFill>
                <a:effectLst/>
                <a:latin typeface="-apple-system"/>
              </a:rPr>
              <a:t>devs</a:t>
            </a:r>
            <a:r>
              <a:rPr lang="en-US" b="0" i="0" dirty="0">
                <a:solidFill>
                  <a:srgbClr val="F2F2F2"/>
                </a:solidFill>
                <a:effectLst/>
                <a:latin typeface="-apple-system"/>
              </a:rPr>
              <a:t>. It's easy to see and step through each line. On the second block though, having that shortcut does obfuscate the code quite a bit basically adding more "magic" to the code even if it's easy to explain.</a:t>
            </a:r>
          </a:p>
          <a:p>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29</a:t>
            </a:fld>
            <a:endParaRPr lang="cs-CZ"/>
          </a:p>
        </p:txBody>
      </p:sp>
    </p:spTree>
    <p:extLst>
      <p:ext uri="{BB962C8B-B14F-4D97-AF65-F5344CB8AC3E}">
        <p14:creationId xmlns:p14="http://schemas.microsoft.com/office/powerpoint/2010/main" val="17560512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r>
              <a:rPr lang="en-US" b="0" i="0" dirty="0">
                <a:solidFill>
                  <a:srgbClr val="EEF0FF"/>
                </a:solidFill>
                <a:effectLst/>
                <a:latin typeface="Google Sans"/>
              </a:rPr>
              <a:t>GNU General Public License – Richard Stallman</a:t>
            </a:r>
          </a:p>
          <a:p>
            <a:r>
              <a:rPr lang="en-US" b="0" i="0" u="none" strike="noStrike" dirty="0">
                <a:effectLst/>
                <a:latin typeface="Arial" panose="020B0604020202020204" pitchFamily="34" charset="0"/>
                <a:hlinkClick r:id="rId3" tooltip="Poul-Henning Kamp"/>
              </a:rPr>
              <a:t>Beerware - Poul-Henning Kamp</a:t>
            </a:r>
            <a:endParaRPr lang="en-US" b="0" i="0" u="none" strike="noStrike" dirty="0">
              <a:solidFill>
                <a:srgbClr val="EEF0FF"/>
              </a:solidFill>
              <a:effectLst/>
              <a:latin typeface="Google Sans"/>
            </a:endParaRPr>
          </a:p>
          <a:p>
            <a:r>
              <a:rPr lang="en-US" b="1" i="0" dirty="0">
                <a:solidFill>
                  <a:srgbClr val="202122"/>
                </a:solidFill>
                <a:effectLst/>
                <a:latin typeface="Arial" panose="020B0604020202020204" pitchFamily="34" charset="0"/>
              </a:rPr>
              <a:t>Do What The Fuck You Want To Public License - </a:t>
            </a:r>
            <a:r>
              <a:rPr lang="en-US" b="0" i="0" dirty="0" err="1">
                <a:solidFill>
                  <a:srgbClr val="000000"/>
                </a:solidFill>
                <a:effectLst/>
                <a:latin typeface="Arial" panose="020B0604020202020204" pitchFamily="34" charset="0"/>
              </a:rPr>
              <a:t>Banlu</a:t>
            </a:r>
            <a:r>
              <a:rPr lang="en-US" b="0" i="0" dirty="0">
                <a:solidFill>
                  <a:srgbClr val="000000"/>
                </a:solidFill>
                <a:effectLst/>
                <a:latin typeface="Arial" panose="020B0604020202020204" pitchFamily="34" charset="0"/>
              </a:rPr>
              <a:t> </a:t>
            </a:r>
            <a:r>
              <a:rPr lang="en-US" b="0" i="0" dirty="0" err="1">
                <a:solidFill>
                  <a:srgbClr val="000000"/>
                </a:solidFill>
                <a:effectLst/>
                <a:latin typeface="Arial" panose="020B0604020202020204" pitchFamily="34" charset="0"/>
              </a:rPr>
              <a:t>Kemiyatorn</a:t>
            </a:r>
            <a:r>
              <a:rPr lang="en-US" b="0" i="0" dirty="0">
                <a:solidFill>
                  <a:srgbClr val="000000"/>
                </a:solidFill>
                <a:effectLst/>
                <a:latin typeface="Arial" panose="020B0604020202020204" pitchFamily="34" charset="0"/>
              </a:rPr>
              <a:t>, </a:t>
            </a:r>
            <a:r>
              <a:rPr lang="en-US" b="0" i="0" u="none" strike="noStrike" dirty="0">
                <a:effectLst/>
                <a:latin typeface="Arial" panose="020B0604020202020204" pitchFamily="34" charset="0"/>
                <a:hlinkClick r:id="rId4" tooltip="Sam Hocevar"/>
              </a:rPr>
              <a:t>Sam Hocevar</a:t>
            </a:r>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36</a:t>
            </a:fld>
            <a:endParaRPr lang="cs-CZ"/>
          </a:p>
        </p:txBody>
      </p:sp>
    </p:spTree>
    <p:extLst>
      <p:ext uri="{BB962C8B-B14F-4D97-AF65-F5344CB8AC3E}">
        <p14:creationId xmlns:p14="http://schemas.microsoft.com/office/powerpoint/2010/main" val="22711069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2290763" y="512763"/>
            <a:ext cx="4562475" cy="2566987"/>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71B2431-D351-4C6E-A3CF-9DFAC0E3E050}" type="slidenum">
              <a:rPr lang="cs-CZ" smtClean="0"/>
              <a:t>38</a:t>
            </a:fld>
            <a:endParaRPr lang="cs-CZ"/>
          </a:p>
        </p:txBody>
      </p:sp>
    </p:spTree>
    <p:extLst>
      <p:ext uri="{BB962C8B-B14F-4D97-AF65-F5344CB8AC3E}">
        <p14:creationId xmlns:p14="http://schemas.microsoft.com/office/powerpoint/2010/main" val="36332308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9/13/24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9/13/24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9/13/24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9/13/24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9/13/24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9/13/24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9/13/24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9/13/24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9/13/24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9/13/24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9/13/24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9/13/24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3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48.png"/></Relationships>
</file>

<file path=ppt/slides/_rels/slide4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48.png"/></Relationships>
</file>

<file path=ppt/slides/_rels/slide4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7.xml"/><Relationship Id="rId5" Type="http://schemas.openxmlformats.org/officeDocument/2006/relationships/image" Target="../media/image52.png"/><Relationship Id="rId4" Type="http://schemas.openxmlformats.org/officeDocument/2006/relationships/image" Target="../media/image5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22222"/>
        </a:solidFill>
        <a:effectLst/>
      </p:bgPr>
    </p:bg>
    <p:spTree>
      <p:nvGrpSpPr>
        <p:cNvPr id="1" name=""/>
        <p:cNvGrpSpPr/>
        <p:nvPr/>
      </p:nvGrpSpPr>
      <p:grpSpPr>
        <a:xfrm>
          <a:off x="0" y="0"/>
          <a:ext cx="0" cy="0"/>
          <a:chOff x="0" y="0"/>
          <a:chExt cx="0" cy="0"/>
        </a:xfrm>
      </p:grpSpPr>
      <p:grpSp>
        <p:nvGrpSpPr>
          <p:cNvPr id="2" name="Group 2"/>
          <p:cNvGrpSpPr/>
          <p:nvPr/>
        </p:nvGrpSpPr>
        <p:grpSpPr>
          <a:xfrm>
            <a:off x="0" y="5230015"/>
            <a:ext cx="18288000" cy="5056985"/>
            <a:chOff x="0" y="0"/>
            <a:chExt cx="24384000" cy="6742647"/>
          </a:xfrm>
        </p:grpSpPr>
        <p:pic>
          <p:nvPicPr>
            <p:cNvPr id="3" name="Picture 3"/>
            <p:cNvPicPr>
              <a:picLocks noChangeAspect="1"/>
            </p:cNvPicPr>
            <p:nvPr/>
          </p:nvPicPr>
          <p:blipFill>
            <a:blip r:embed="rId3"/>
            <a:srcRect t="25412" b="25412"/>
            <a:stretch>
              <a:fillRect/>
            </a:stretch>
          </p:blipFill>
          <p:spPr>
            <a:xfrm>
              <a:off x="0" y="0"/>
              <a:ext cx="24384000" cy="6742647"/>
            </a:xfrm>
            <a:prstGeom prst="rect">
              <a:avLst/>
            </a:prstGeom>
          </p:spPr>
        </p:pic>
      </p:grpSp>
      <p:sp>
        <p:nvSpPr>
          <p:cNvPr id="4" name="AutoShape 4"/>
          <p:cNvSpPr/>
          <p:nvPr/>
        </p:nvSpPr>
        <p:spPr>
          <a:xfrm flipV="1">
            <a:off x="12456660" y="0"/>
            <a:ext cx="0" cy="5243771"/>
          </a:xfrm>
          <a:prstGeom prst="line">
            <a:avLst/>
          </a:prstGeom>
          <a:ln w="9525" cap="flat">
            <a:solidFill>
              <a:srgbClr val="FFFFFF"/>
            </a:solidFill>
            <a:prstDash val="solid"/>
            <a:headEnd type="none" w="sm" len="sm"/>
            <a:tailEnd type="none" w="sm" len="sm"/>
          </a:ln>
        </p:spPr>
        <p:txBody>
          <a:bodyPr/>
          <a:lstStyle/>
          <a:p>
            <a:endParaRPr lang="en-US"/>
          </a:p>
        </p:txBody>
      </p:sp>
      <p:sp>
        <p:nvSpPr>
          <p:cNvPr id="5" name="AutoShape 5"/>
          <p:cNvSpPr/>
          <p:nvPr/>
        </p:nvSpPr>
        <p:spPr>
          <a:xfrm>
            <a:off x="12479841" y="3423884"/>
            <a:ext cx="5789109" cy="0"/>
          </a:xfrm>
          <a:prstGeom prst="line">
            <a:avLst/>
          </a:prstGeom>
          <a:ln w="9525" cap="flat">
            <a:solidFill>
              <a:srgbClr val="FFFFFF"/>
            </a:solidFill>
            <a:prstDash val="solid"/>
            <a:headEnd type="none" w="sm" len="sm"/>
            <a:tailEnd type="none" w="sm" len="sm"/>
          </a:ln>
        </p:spPr>
        <p:txBody>
          <a:bodyPr/>
          <a:lstStyle/>
          <a:p>
            <a:endParaRPr lang="en-US"/>
          </a:p>
        </p:txBody>
      </p:sp>
      <p:sp>
        <p:nvSpPr>
          <p:cNvPr id="6" name="AutoShape 6"/>
          <p:cNvSpPr/>
          <p:nvPr/>
        </p:nvSpPr>
        <p:spPr>
          <a:xfrm>
            <a:off x="25273" y="1819887"/>
            <a:ext cx="18243677" cy="0"/>
          </a:xfrm>
          <a:prstGeom prst="line">
            <a:avLst/>
          </a:prstGeom>
          <a:ln w="9525" cap="flat">
            <a:solidFill>
              <a:srgbClr val="FFFFFF"/>
            </a:solidFill>
            <a:prstDash val="solid"/>
            <a:headEnd type="none" w="sm" len="sm"/>
            <a:tailEnd type="none" w="sm" len="sm"/>
          </a:ln>
        </p:spPr>
        <p:txBody>
          <a:bodyPr/>
          <a:lstStyle/>
          <a:p>
            <a:endParaRPr lang="en-US"/>
          </a:p>
        </p:txBody>
      </p:sp>
      <p:sp>
        <p:nvSpPr>
          <p:cNvPr id="7" name="TextBox 7"/>
          <p:cNvSpPr txBox="1"/>
          <p:nvPr/>
        </p:nvSpPr>
        <p:spPr>
          <a:xfrm>
            <a:off x="426326" y="2711990"/>
            <a:ext cx="11701721" cy="1802135"/>
          </a:xfrm>
          <a:prstGeom prst="rect">
            <a:avLst/>
          </a:prstGeom>
        </p:spPr>
        <p:txBody>
          <a:bodyPr lIns="0" tIns="0" rIns="0" bIns="0" rtlCol="0" anchor="t">
            <a:spAutoFit/>
          </a:bodyPr>
          <a:lstStyle/>
          <a:p>
            <a:pPr algn="l">
              <a:lnSpc>
                <a:spcPts val="6833"/>
              </a:lnSpc>
            </a:pPr>
            <a:r>
              <a:rPr lang="en-US" sz="7269">
                <a:solidFill>
                  <a:srgbClr val="FFFFFF"/>
                </a:solidFill>
                <a:latin typeface="Cy Grotesk Grand"/>
                <a:ea typeface="Cy Grotesk Grand"/>
                <a:cs typeface="Cy Grotesk Grand"/>
                <a:sym typeface="Cy Grotesk Grand"/>
              </a:rPr>
              <a:t>Not as Simple as you may Think</a:t>
            </a:r>
          </a:p>
        </p:txBody>
      </p:sp>
      <p:sp>
        <p:nvSpPr>
          <p:cNvPr id="8" name="TextBox 8"/>
          <p:cNvSpPr txBox="1"/>
          <p:nvPr/>
        </p:nvSpPr>
        <p:spPr>
          <a:xfrm>
            <a:off x="744094" y="589029"/>
            <a:ext cx="8877045" cy="673225"/>
          </a:xfrm>
          <a:prstGeom prst="rect">
            <a:avLst/>
          </a:prstGeom>
        </p:spPr>
        <p:txBody>
          <a:bodyPr lIns="0" tIns="0" rIns="0" bIns="0" rtlCol="0" anchor="t">
            <a:spAutoFit/>
          </a:bodyPr>
          <a:lstStyle/>
          <a:p>
            <a:pPr algn="l">
              <a:lnSpc>
                <a:spcPts val="5418"/>
              </a:lnSpc>
            </a:pPr>
            <a:r>
              <a:rPr lang="en-US" sz="3870">
                <a:solidFill>
                  <a:srgbClr val="FFFFFF"/>
                </a:solidFill>
                <a:latin typeface="Cy Grotesk Grand"/>
                <a:ea typeface="Cy Grotesk Grand"/>
                <a:cs typeface="Cy Grotesk Grand"/>
                <a:sym typeface="Cy Grotesk Grand"/>
              </a:rPr>
              <a:t>Open-Source Software</a:t>
            </a:r>
          </a:p>
        </p:txBody>
      </p:sp>
      <p:sp>
        <p:nvSpPr>
          <p:cNvPr id="9" name="TextBox 9"/>
          <p:cNvSpPr txBox="1"/>
          <p:nvPr/>
        </p:nvSpPr>
        <p:spPr>
          <a:xfrm>
            <a:off x="12997319" y="552615"/>
            <a:ext cx="4728467" cy="709639"/>
          </a:xfrm>
          <a:prstGeom prst="rect">
            <a:avLst/>
          </a:prstGeom>
        </p:spPr>
        <p:txBody>
          <a:bodyPr lIns="0" tIns="0" rIns="0" bIns="0" rtlCol="0" anchor="t">
            <a:spAutoFit/>
          </a:bodyPr>
          <a:lstStyle/>
          <a:p>
            <a:pPr algn="r">
              <a:lnSpc>
                <a:spcPts val="2886"/>
              </a:lnSpc>
            </a:pPr>
            <a:r>
              <a:rPr lang="en-US" sz="2061" dirty="0" err="1">
                <a:solidFill>
                  <a:srgbClr val="FFFFFF"/>
                </a:solidFill>
                <a:latin typeface="Cy Grotesk Grand"/>
                <a:ea typeface="Cy Grotesk Grand"/>
                <a:cs typeface="Cy Grotesk Grand"/>
                <a:sym typeface="Cy Grotesk Grand"/>
              </a:rPr>
              <a:t>BSides</a:t>
            </a:r>
            <a:r>
              <a:rPr lang="en-US" sz="2061" dirty="0">
                <a:solidFill>
                  <a:srgbClr val="FFFFFF"/>
                </a:solidFill>
                <a:latin typeface="Cy Grotesk Grand"/>
                <a:ea typeface="Cy Grotesk Grand"/>
                <a:cs typeface="Cy Grotesk Grand"/>
                <a:sym typeface="Cy Grotesk Grand"/>
              </a:rPr>
              <a:t> Colorado Springs  September 14, 2024</a:t>
            </a:r>
          </a:p>
        </p:txBody>
      </p:sp>
      <p:sp>
        <p:nvSpPr>
          <p:cNvPr id="10" name="TextBox 10"/>
          <p:cNvSpPr txBox="1"/>
          <p:nvPr/>
        </p:nvSpPr>
        <p:spPr>
          <a:xfrm>
            <a:off x="12997319" y="4136436"/>
            <a:ext cx="4728467" cy="347689"/>
          </a:xfrm>
          <a:prstGeom prst="rect">
            <a:avLst/>
          </a:prstGeom>
        </p:spPr>
        <p:txBody>
          <a:bodyPr lIns="0" tIns="0" rIns="0" bIns="0" rtlCol="0" anchor="t">
            <a:spAutoFit/>
          </a:bodyPr>
          <a:lstStyle/>
          <a:p>
            <a:pPr algn="r">
              <a:lnSpc>
                <a:spcPts val="2886"/>
              </a:lnSpc>
            </a:pPr>
            <a:r>
              <a:rPr lang="en-US" sz="2061">
                <a:solidFill>
                  <a:srgbClr val="FFFFFF"/>
                </a:solidFill>
                <a:latin typeface="Cy Grotesk Grand"/>
                <a:ea typeface="Cy Grotesk Grand"/>
                <a:cs typeface="Cy Grotesk Grand"/>
                <a:sym typeface="Cy Grotesk Grand"/>
              </a:rPr>
              <a:t>Jacob Latonis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222222"/>
        </a:solidFill>
        <a:effectLst/>
      </p:bgPr>
    </p:bg>
    <p:spTree>
      <p:nvGrpSpPr>
        <p:cNvPr id="1" name=""/>
        <p:cNvGrpSpPr/>
        <p:nvPr/>
      </p:nvGrpSpPr>
      <p:grpSpPr>
        <a:xfrm>
          <a:off x="0" y="0"/>
          <a:ext cx="0" cy="0"/>
          <a:chOff x="0" y="0"/>
          <a:chExt cx="0" cy="0"/>
        </a:xfrm>
      </p:grpSpPr>
      <p:sp>
        <p:nvSpPr>
          <p:cNvPr id="2" name="AutoShape 2"/>
          <p:cNvSpPr/>
          <p:nvPr/>
        </p:nvSpPr>
        <p:spPr>
          <a:xfrm flipV="1">
            <a:off x="13829439" y="-19949"/>
            <a:ext cx="0" cy="10306949"/>
          </a:xfrm>
          <a:prstGeom prst="line">
            <a:avLst/>
          </a:prstGeom>
          <a:ln w="9525" cap="flat">
            <a:solidFill>
              <a:srgbClr val="FFFFFF"/>
            </a:solidFill>
            <a:prstDash val="solid"/>
            <a:headEnd type="none" w="sm" len="sm"/>
            <a:tailEnd type="none" w="sm" len="sm"/>
          </a:ln>
        </p:spPr>
        <p:txBody>
          <a:bodyPr/>
          <a:lstStyle/>
          <a:p>
            <a:endParaRPr lang="en-US"/>
          </a:p>
        </p:txBody>
      </p:sp>
      <p:grpSp>
        <p:nvGrpSpPr>
          <p:cNvPr id="3" name="Group 3"/>
          <p:cNvGrpSpPr/>
          <p:nvPr/>
        </p:nvGrpSpPr>
        <p:grpSpPr>
          <a:xfrm>
            <a:off x="0" y="2089344"/>
            <a:ext cx="13824677" cy="3233800"/>
            <a:chOff x="0" y="0"/>
            <a:chExt cx="18432902" cy="4311733"/>
          </a:xfrm>
        </p:grpSpPr>
        <p:pic>
          <p:nvPicPr>
            <p:cNvPr id="4" name="Picture 4"/>
            <p:cNvPicPr>
              <a:picLocks noChangeAspect="1"/>
            </p:cNvPicPr>
            <p:nvPr/>
          </p:nvPicPr>
          <p:blipFill>
            <a:blip r:embed="rId2"/>
            <a:srcRect t="27722" b="27722"/>
            <a:stretch>
              <a:fillRect/>
            </a:stretch>
          </p:blipFill>
          <p:spPr>
            <a:xfrm>
              <a:off x="0" y="0"/>
              <a:ext cx="18432902" cy="4311733"/>
            </a:xfrm>
            <a:prstGeom prst="rect">
              <a:avLst/>
            </a:prstGeom>
          </p:spPr>
        </p:pic>
      </p:grpSp>
      <p:grpSp>
        <p:nvGrpSpPr>
          <p:cNvPr id="5" name="Group 5"/>
          <p:cNvGrpSpPr/>
          <p:nvPr/>
        </p:nvGrpSpPr>
        <p:grpSpPr>
          <a:xfrm>
            <a:off x="16780682" y="8798111"/>
            <a:ext cx="1012013" cy="1012013"/>
            <a:chOff x="0" y="0"/>
            <a:chExt cx="1349351" cy="1349351"/>
          </a:xfrm>
        </p:grpSpPr>
        <p:sp>
          <p:nvSpPr>
            <p:cNvPr id="6" name="AutoShape 6"/>
            <p:cNvSpPr/>
            <p:nvPr/>
          </p:nvSpPr>
          <p:spPr>
            <a:xfrm>
              <a:off x="0" y="681026"/>
              <a:ext cx="1349351" cy="0"/>
            </a:xfrm>
            <a:prstGeom prst="line">
              <a:avLst/>
            </a:prstGeom>
            <a:ln w="12700" cap="flat">
              <a:solidFill>
                <a:srgbClr val="FFFFFF"/>
              </a:solidFill>
              <a:prstDash val="solid"/>
              <a:headEnd type="none" w="sm" len="sm"/>
              <a:tailEnd type="none" w="sm" len="sm"/>
            </a:ln>
          </p:spPr>
          <p:txBody>
            <a:bodyPr/>
            <a:lstStyle/>
            <a:p>
              <a:endParaRPr lang="en-US"/>
            </a:p>
          </p:txBody>
        </p:sp>
        <p:sp>
          <p:nvSpPr>
            <p:cNvPr id="7" name="AutoShape 7"/>
            <p:cNvSpPr/>
            <p:nvPr/>
          </p:nvSpPr>
          <p:spPr>
            <a:xfrm flipV="1">
              <a:off x="668326" y="0"/>
              <a:ext cx="0" cy="1349351"/>
            </a:xfrm>
            <a:prstGeom prst="line">
              <a:avLst/>
            </a:prstGeom>
            <a:ln w="12700" cap="flat">
              <a:solidFill>
                <a:srgbClr val="FFFFFF"/>
              </a:solidFill>
              <a:prstDash val="solid"/>
              <a:headEnd type="none" w="sm" len="sm"/>
              <a:tailEnd type="none" w="sm" len="sm"/>
            </a:ln>
          </p:spPr>
          <p:txBody>
            <a:bodyPr/>
            <a:lstStyle/>
            <a:p>
              <a:endParaRPr lang="en-US"/>
            </a:p>
          </p:txBody>
        </p:sp>
      </p:grpSp>
      <p:sp>
        <p:nvSpPr>
          <p:cNvPr id="8" name="AutoShape 8"/>
          <p:cNvSpPr/>
          <p:nvPr/>
        </p:nvSpPr>
        <p:spPr>
          <a:xfrm>
            <a:off x="13834202" y="5327906"/>
            <a:ext cx="4582071" cy="0"/>
          </a:xfrm>
          <a:prstGeom prst="line">
            <a:avLst/>
          </a:prstGeom>
          <a:ln w="9525" cap="flat">
            <a:solidFill>
              <a:srgbClr val="FFFFFF"/>
            </a:solidFill>
            <a:prstDash val="solid"/>
            <a:headEnd type="none" w="sm" len="sm"/>
            <a:tailEnd type="none" w="sm" len="sm"/>
          </a:ln>
        </p:spPr>
        <p:txBody>
          <a:bodyPr/>
          <a:lstStyle/>
          <a:p>
            <a:endParaRPr lang="en-US"/>
          </a:p>
        </p:txBody>
      </p:sp>
      <p:sp>
        <p:nvSpPr>
          <p:cNvPr id="9" name="TextBox 9"/>
          <p:cNvSpPr txBox="1"/>
          <p:nvPr/>
        </p:nvSpPr>
        <p:spPr>
          <a:xfrm>
            <a:off x="744094" y="603955"/>
            <a:ext cx="8877045" cy="1359025"/>
          </a:xfrm>
          <a:prstGeom prst="rect">
            <a:avLst/>
          </a:prstGeom>
        </p:spPr>
        <p:txBody>
          <a:bodyPr lIns="0" tIns="0" rIns="0" bIns="0" rtlCol="0" anchor="t">
            <a:spAutoFit/>
          </a:bodyPr>
          <a:lstStyle/>
          <a:p>
            <a:pPr algn="l">
              <a:lnSpc>
                <a:spcPts val="5418"/>
              </a:lnSpc>
            </a:pPr>
            <a:r>
              <a:rPr lang="en-US" sz="3870">
                <a:solidFill>
                  <a:srgbClr val="FFFFFF"/>
                </a:solidFill>
                <a:latin typeface="Cy Grotesk Grand"/>
                <a:ea typeface="Cy Grotesk Grand"/>
                <a:cs typeface="Cy Grotesk Grand"/>
                <a:sym typeface="Cy Grotesk Grand"/>
              </a:rPr>
              <a:t>02 - Open-source communities</a:t>
            </a:r>
          </a:p>
        </p:txBody>
      </p:sp>
      <p:sp>
        <p:nvSpPr>
          <p:cNvPr id="10" name="TextBox 10"/>
          <p:cNvSpPr txBox="1"/>
          <p:nvPr/>
        </p:nvSpPr>
        <p:spPr>
          <a:xfrm>
            <a:off x="744094" y="5994949"/>
            <a:ext cx="12485439" cy="2184400"/>
          </a:xfrm>
          <a:prstGeom prst="rect">
            <a:avLst/>
          </a:prstGeom>
        </p:spPr>
        <p:txBody>
          <a:bodyPr lIns="0" tIns="0" rIns="0" bIns="0" rtlCol="0" anchor="t">
            <a:spAutoFit/>
          </a:bodyPr>
          <a:lstStyle/>
          <a:p>
            <a:pPr algn="l">
              <a:lnSpc>
                <a:spcPts val="3499"/>
              </a:lnSpc>
            </a:pPr>
            <a:r>
              <a:rPr lang="en-US" sz="2499">
                <a:solidFill>
                  <a:srgbClr val="FFFFFF"/>
                </a:solidFill>
                <a:latin typeface="Cy Grotesk Grand"/>
                <a:ea typeface="Cy Grotesk Grand"/>
                <a:cs typeface="Cy Grotesk Grand"/>
                <a:sym typeface="Cy Grotesk Grand"/>
              </a:rPr>
              <a:t>The word “community” in open source can mean a lot.</a:t>
            </a:r>
          </a:p>
          <a:p>
            <a:pPr marL="539749" lvl="1" indent="-269875" algn="l">
              <a:lnSpc>
                <a:spcPts val="3499"/>
              </a:lnSpc>
              <a:buFont typeface="Arial"/>
              <a:buChar char="•"/>
            </a:pPr>
            <a:r>
              <a:rPr lang="en-US" sz="2499">
                <a:solidFill>
                  <a:srgbClr val="FFFFFF"/>
                </a:solidFill>
                <a:latin typeface="Cy Grotesk Grand"/>
                <a:ea typeface="Cy Grotesk Grand"/>
                <a:cs typeface="Cy Grotesk Grand"/>
                <a:sym typeface="Cy Grotesk Grand"/>
              </a:rPr>
              <a:t>user bases</a:t>
            </a:r>
          </a:p>
          <a:p>
            <a:pPr marL="539749" lvl="1" indent="-269875" algn="l">
              <a:lnSpc>
                <a:spcPts val="3499"/>
              </a:lnSpc>
              <a:buFont typeface="Arial"/>
              <a:buChar char="•"/>
            </a:pPr>
            <a:r>
              <a:rPr lang="en-US" sz="2499">
                <a:solidFill>
                  <a:srgbClr val="FFFFFF"/>
                </a:solidFill>
                <a:latin typeface="Cy Grotesk Grand"/>
                <a:ea typeface="Cy Grotesk Grand"/>
                <a:cs typeface="Cy Grotesk Grand"/>
                <a:sym typeface="Cy Grotesk Grand"/>
              </a:rPr>
              <a:t>developers</a:t>
            </a:r>
          </a:p>
          <a:p>
            <a:pPr marL="539749" lvl="1" indent="-269875" algn="l">
              <a:lnSpc>
                <a:spcPts val="3499"/>
              </a:lnSpc>
              <a:buFont typeface="Arial"/>
              <a:buChar char="•"/>
            </a:pPr>
            <a:r>
              <a:rPr lang="en-US" sz="2499">
                <a:solidFill>
                  <a:srgbClr val="FFFFFF"/>
                </a:solidFill>
                <a:latin typeface="Cy Grotesk Grand"/>
                <a:ea typeface="Cy Grotesk Grand"/>
                <a:cs typeface="Cy Grotesk Grand"/>
                <a:sym typeface="Cy Grotesk Grand"/>
              </a:rPr>
              <a:t>foundations</a:t>
            </a:r>
          </a:p>
          <a:p>
            <a:pPr marL="539749" lvl="1" indent="-269875" algn="l">
              <a:lnSpc>
                <a:spcPts val="3499"/>
              </a:lnSpc>
              <a:buFont typeface="Arial"/>
              <a:buChar char="•"/>
            </a:pPr>
            <a:r>
              <a:rPr lang="en-US" sz="2499">
                <a:solidFill>
                  <a:srgbClr val="FFFFFF"/>
                </a:solidFill>
                <a:latin typeface="Cy Grotesk Grand"/>
                <a:ea typeface="Cy Grotesk Grand"/>
                <a:cs typeface="Cy Grotesk Grand"/>
                <a:sym typeface="Cy Grotesk Grand"/>
              </a:rPr>
              <a:t>the list goes on</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222222"/>
        </a:solidFill>
        <a:effectLst/>
      </p:bgPr>
    </p:bg>
    <p:spTree>
      <p:nvGrpSpPr>
        <p:cNvPr id="1" name=""/>
        <p:cNvGrpSpPr/>
        <p:nvPr/>
      </p:nvGrpSpPr>
      <p:grpSpPr>
        <a:xfrm>
          <a:off x="0" y="0"/>
          <a:ext cx="0" cy="0"/>
          <a:chOff x="0" y="0"/>
          <a:chExt cx="0" cy="0"/>
        </a:xfrm>
      </p:grpSpPr>
      <p:sp>
        <p:nvSpPr>
          <p:cNvPr id="2" name="AutoShape 2"/>
          <p:cNvSpPr/>
          <p:nvPr/>
        </p:nvSpPr>
        <p:spPr>
          <a:xfrm flipV="1">
            <a:off x="0" y="2004749"/>
            <a:ext cx="18245812" cy="0"/>
          </a:xfrm>
          <a:prstGeom prst="line">
            <a:avLst/>
          </a:prstGeom>
          <a:ln w="9525" cap="flat">
            <a:solidFill>
              <a:srgbClr val="FFFFFF"/>
            </a:solidFill>
            <a:prstDash val="solid"/>
            <a:headEnd type="none" w="sm" len="sm"/>
            <a:tailEnd type="none" w="sm" len="sm"/>
          </a:ln>
        </p:spPr>
        <p:txBody>
          <a:bodyPr/>
          <a:lstStyle/>
          <a:p>
            <a:endParaRPr lang="en-US"/>
          </a:p>
        </p:txBody>
      </p:sp>
      <p:sp>
        <p:nvSpPr>
          <p:cNvPr id="3" name="AutoShape 3"/>
          <p:cNvSpPr/>
          <p:nvPr/>
        </p:nvSpPr>
        <p:spPr>
          <a:xfrm flipV="1">
            <a:off x="11037970" y="0"/>
            <a:ext cx="0" cy="10273736"/>
          </a:xfrm>
          <a:prstGeom prst="line">
            <a:avLst/>
          </a:prstGeom>
          <a:ln w="9525" cap="flat">
            <a:solidFill>
              <a:srgbClr val="FFFFFF"/>
            </a:solidFill>
            <a:prstDash val="solid"/>
            <a:headEnd type="none" w="sm" len="sm"/>
            <a:tailEnd type="none" w="sm" len="sm"/>
          </a:ln>
        </p:spPr>
        <p:txBody>
          <a:bodyPr/>
          <a:lstStyle/>
          <a:p>
            <a:endParaRPr lang="en-US"/>
          </a:p>
        </p:txBody>
      </p:sp>
      <p:sp>
        <p:nvSpPr>
          <p:cNvPr id="4" name="TextBox 4"/>
          <p:cNvSpPr txBox="1"/>
          <p:nvPr/>
        </p:nvSpPr>
        <p:spPr>
          <a:xfrm>
            <a:off x="744094" y="3694354"/>
            <a:ext cx="9783931" cy="3133725"/>
          </a:xfrm>
          <a:prstGeom prst="rect">
            <a:avLst/>
          </a:prstGeom>
        </p:spPr>
        <p:txBody>
          <a:bodyPr lIns="0" tIns="0" rIns="0" bIns="0" rtlCol="0" anchor="t">
            <a:spAutoFit/>
          </a:bodyPr>
          <a:lstStyle/>
          <a:p>
            <a:pPr algn="l">
              <a:lnSpc>
                <a:spcPts val="4199"/>
              </a:lnSpc>
            </a:pPr>
            <a:r>
              <a:rPr lang="en-US" sz="2999">
                <a:solidFill>
                  <a:srgbClr val="FFFFFF"/>
                </a:solidFill>
                <a:latin typeface="Cy Grotesk Grand"/>
                <a:ea typeface="Cy Grotesk Grand"/>
                <a:cs typeface="Cy Grotesk Grand"/>
                <a:sym typeface="Cy Grotesk Grand"/>
              </a:rPr>
              <a:t>Federations can be defined as groups/projects with high contributor growth and high user growth. The number of users for the project is growing at a steady rate, and so is the number of contributions.</a:t>
            </a:r>
          </a:p>
        </p:txBody>
      </p:sp>
      <p:sp>
        <p:nvSpPr>
          <p:cNvPr id="5" name="TextBox 5"/>
          <p:cNvSpPr txBox="1"/>
          <p:nvPr/>
        </p:nvSpPr>
        <p:spPr>
          <a:xfrm>
            <a:off x="744094" y="603955"/>
            <a:ext cx="10460688" cy="673225"/>
          </a:xfrm>
          <a:prstGeom prst="rect">
            <a:avLst/>
          </a:prstGeom>
        </p:spPr>
        <p:txBody>
          <a:bodyPr lIns="0" tIns="0" rIns="0" bIns="0" rtlCol="0" anchor="t">
            <a:spAutoFit/>
          </a:bodyPr>
          <a:lstStyle/>
          <a:p>
            <a:pPr algn="l">
              <a:lnSpc>
                <a:spcPts val="5418"/>
              </a:lnSpc>
            </a:pPr>
            <a:r>
              <a:rPr lang="en-US" sz="3870">
                <a:solidFill>
                  <a:srgbClr val="FFFFFF"/>
                </a:solidFill>
                <a:latin typeface="Cy Grotesk Grand"/>
                <a:ea typeface="Cy Grotesk Grand"/>
                <a:cs typeface="Cy Grotesk Grand"/>
                <a:sym typeface="Cy Grotesk Grand"/>
              </a:rPr>
              <a:t>Federations</a:t>
            </a:r>
          </a:p>
        </p:txBody>
      </p:sp>
      <p:pic>
        <p:nvPicPr>
          <p:cNvPr id="6" name="Picture 6"/>
          <p:cNvPicPr>
            <a:picLocks noChangeAspect="1"/>
          </p:cNvPicPr>
          <p:nvPr/>
        </p:nvPicPr>
        <p:blipFill>
          <a:blip r:embed="rId2"/>
          <a:stretch>
            <a:fillRect/>
          </a:stretch>
        </p:blipFill>
        <p:spPr>
          <a:xfrm>
            <a:off x="9164911" y="1026412"/>
            <a:ext cx="11032985" cy="11740046"/>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222222"/>
        </a:solidFill>
        <a:effectLst/>
      </p:bgPr>
    </p:bg>
    <p:spTree>
      <p:nvGrpSpPr>
        <p:cNvPr id="1" name=""/>
        <p:cNvGrpSpPr/>
        <p:nvPr/>
      </p:nvGrpSpPr>
      <p:grpSpPr>
        <a:xfrm>
          <a:off x="0" y="0"/>
          <a:ext cx="0" cy="0"/>
          <a:chOff x="0" y="0"/>
          <a:chExt cx="0" cy="0"/>
        </a:xfrm>
      </p:grpSpPr>
      <p:sp>
        <p:nvSpPr>
          <p:cNvPr id="2" name="TextBox 2"/>
          <p:cNvSpPr txBox="1"/>
          <p:nvPr/>
        </p:nvSpPr>
        <p:spPr>
          <a:xfrm>
            <a:off x="744094" y="603955"/>
            <a:ext cx="13508203" cy="673225"/>
          </a:xfrm>
          <a:prstGeom prst="rect">
            <a:avLst/>
          </a:prstGeom>
        </p:spPr>
        <p:txBody>
          <a:bodyPr lIns="0" tIns="0" rIns="0" bIns="0" rtlCol="0" anchor="t">
            <a:spAutoFit/>
          </a:bodyPr>
          <a:lstStyle/>
          <a:p>
            <a:pPr algn="l">
              <a:lnSpc>
                <a:spcPts val="5418"/>
              </a:lnSpc>
            </a:pPr>
            <a:r>
              <a:rPr lang="en-US" sz="3870">
                <a:solidFill>
                  <a:srgbClr val="FFFFFF"/>
                </a:solidFill>
                <a:latin typeface="Cy Grotesk Grand"/>
                <a:ea typeface="Cy Grotesk Grand"/>
                <a:cs typeface="Cy Grotesk Grand"/>
                <a:sym typeface="Cy Grotesk Grand"/>
              </a:rPr>
              <a:t>Examples of Federations</a:t>
            </a:r>
          </a:p>
        </p:txBody>
      </p:sp>
      <p:sp>
        <p:nvSpPr>
          <p:cNvPr id="3" name="AutoShape 3"/>
          <p:cNvSpPr/>
          <p:nvPr/>
        </p:nvSpPr>
        <p:spPr>
          <a:xfrm>
            <a:off x="0" y="1953050"/>
            <a:ext cx="18288000" cy="0"/>
          </a:xfrm>
          <a:prstGeom prst="line">
            <a:avLst/>
          </a:prstGeom>
          <a:ln w="9525" cap="flat">
            <a:solidFill>
              <a:srgbClr val="FFFFFF"/>
            </a:solidFill>
            <a:prstDash val="solid"/>
            <a:headEnd type="none" w="sm" len="sm"/>
            <a:tailEnd type="none" w="sm" len="sm"/>
          </a:ln>
        </p:spPr>
        <p:txBody>
          <a:bodyPr/>
          <a:lstStyle/>
          <a:p>
            <a:endParaRPr lang="en-US"/>
          </a:p>
        </p:txBody>
      </p:sp>
      <p:grpSp>
        <p:nvGrpSpPr>
          <p:cNvPr id="4" name="Group 4"/>
          <p:cNvGrpSpPr/>
          <p:nvPr/>
        </p:nvGrpSpPr>
        <p:grpSpPr>
          <a:xfrm>
            <a:off x="12707918" y="8752293"/>
            <a:ext cx="1012013" cy="1012013"/>
            <a:chOff x="0" y="0"/>
            <a:chExt cx="1349351" cy="1349351"/>
          </a:xfrm>
        </p:grpSpPr>
        <p:sp>
          <p:nvSpPr>
            <p:cNvPr id="5" name="AutoShape 5"/>
            <p:cNvSpPr/>
            <p:nvPr/>
          </p:nvSpPr>
          <p:spPr>
            <a:xfrm>
              <a:off x="0" y="681026"/>
              <a:ext cx="1349351" cy="0"/>
            </a:xfrm>
            <a:prstGeom prst="line">
              <a:avLst/>
            </a:prstGeom>
            <a:ln w="12700" cap="flat">
              <a:solidFill>
                <a:srgbClr val="FFFFFF"/>
              </a:solidFill>
              <a:prstDash val="solid"/>
              <a:headEnd type="none" w="sm" len="sm"/>
              <a:tailEnd type="none" w="sm" len="sm"/>
            </a:ln>
          </p:spPr>
          <p:txBody>
            <a:bodyPr/>
            <a:lstStyle/>
            <a:p>
              <a:endParaRPr lang="en-US"/>
            </a:p>
          </p:txBody>
        </p:sp>
        <p:sp>
          <p:nvSpPr>
            <p:cNvPr id="6" name="AutoShape 6"/>
            <p:cNvSpPr/>
            <p:nvPr/>
          </p:nvSpPr>
          <p:spPr>
            <a:xfrm flipV="1">
              <a:off x="668326" y="0"/>
              <a:ext cx="0" cy="1349351"/>
            </a:xfrm>
            <a:prstGeom prst="line">
              <a:avLst/>
            </a:prstGeom>
            <a:ln w="12700" cap="flat">
              <a:solidFill>
                <a:srgbClr val="FFFFFF"/>
              </a:solidFill>
              <a:prstDash val="solid"/>
              <a:headEnd type="none" w="sm" len="sm"/>
              <a:tailEnd type="none" w="sm" len="sm"/>
            </a:ln>
          </p:spPr>
          <p:txBody>
            <a:bodyPr/>
            <a:lstStyle/>
            <a:p>
              <a:endParaRPr lang="en-US"/>
            </a:p>
          </p:txBody>
        </p:sp>
      </p:grpSp>
      <p:sp>
        <p:nvSpPr>
          <p:cNvPr id="7" name="Freeform 7"/>
          <p:cNvSpPr/>
          <p:nvPr/>
        </p:nvSpPr>
        <p:spPr>
          <a:xfrm>
            <a:off x="7967865" y="2000675"/>
            <a:ext cx="9632507" cy="8143143"/>
          </a:xfrm>
          <a:custGeom>
            <a:avLst/>
            <a:gdLst/>
            <a:ahLst/>
            <a:cxnLst/>
            <a:rect l="l" t="t" r="r" b="b"/>
            <a:pathLst>
              <a:path w="9632507" h="8143143">
                <a:moveTo>
                  <a:pt x="0" y="0"/>
                </a:moveTo>
                <a:lnTo>
                  <a:pt x="9632506" y="0"/>
                </a:lnTo>
                <a:lnTo>
                  <a:pt x="9632506" y="8143144"/>
                </a:lnTo>
                <a:lnTo>
                  <a:pt x="0" y="8143144"/>
                </a:lnTo>
                <a:lnTo>
                  <a:pt x="0" y="0"/>
                </a:lnTo>
                <a:close/>
              </a:path>
            </a:pathLst>
          </a:custGeom>
          <a:blipFill>
            <a:blip r:embed="rId2"/>
            <a:stretch>
              <a:fillRect/>
            </a:stretch>
          </a:blipFill>
        </p:spPr>
        <p:txBody>
          <a:bodyPr/>
          <a:lstStyle/>
          <a:p>
            <a:endParaRPr lang="en-US"/>
          </a:p>
        </p:txBody>
      </p:sp>
      <p:sp>
        <p:nvSpPr>
          <p:cNvPr id="8" name="TextBox 8"/>
          <p:cNvSpPr txBox="1"/>
          <p:nvPr/>
        </p:nvSpPr>
        <p:spPr>
          <a:xfrm>
            <a:off x="744094" y="2692400"/>
            <a:ext cx="6869495" cy="1308100"/>
          </a:xfrm>
          <a:prstGeom prst="rect">
            <a:avLst/>
          </a:prstGeom>
        </p:spPr>
        <p:txBody>
          <a:bodyPr lIns="0" tIns="0" rIns="0" bIns="0" rtlCol="0" anchor="t">
            <a:spAutoFit/>
          </a:bodyPr>
          <a:lstStyle/>
          <a:p>
            <a:pPr algn="l">
              <a:lnSpc>
                <a:spcPts val="3499"/>
              </a:lnSpc>
            </a:pPr>
            <a:r>
              <a:rPr lang="en-US" sz="2499">
                <a:solidFill>
                  <a:srgbClr val="FFFFFF"/>
                </a:solidFill>
                <a:latin typeface="Cy Grotesk Grand"/>
                <a:ea typeface="Cy Grotesk Grand"/>
                <a:cs typeface="Cy Grotesk Grand"/>
                <a:sym typeface="Cy Grotesk Grand"/>
              </a:rPr>
              <a:t>The most recent prominent example is probably the Rust foundation</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222222"/>
        </a:solidFill>
        <a:effectLst/>
      </p:bgPr>
    </p:bg>
    <p:spTree>
      <p:nvGrpSpPr>
        <p:cNvPr id="1" name=""/>
        <p:cNvGrpSpPr/>
        <p:nvPr/>
      </p:nvGrpSpPr>
      <p:grpSpPr>
        <a:xfrm>
          <a:off x="0" y="0"/>
          <a:ext cx="0" cy="0"/>
          <a:chOff x="0" y="0"/>
          <a:chExt cx="0" cy="0"/>
        </a:xfrm>
      </p:grpSpPr>
      <p:sp>
        <p:nvSpPr>
          <p:cNvPr id="2" name="AutoShape 2"/>
          <p:cNvSpPr/>
          <p:nvPr/>
        </p:nvSpPr>
        <p:spPr>
          <a:xfrm>
            <a:off x="0" y="1953050"/>
            <a:ext cx="18288000" cy="0"/>
          </a:xfrm>
          <a:prstGeom prst="line">
            <a:avLst/>
          </a:prstGeom>
          <a:ln w="9525" cap="flat">
            <a:solidFill>
              <a:srgbClr val="FFFFFF"/>
            </a:solidFill>
            <a:prstDash val="solid"/>
            <a:headEnd type="none" w="sm" len="sm"/>
            <a:tailEnd type="none" w="sm" len="sm"/>
          </a:ln>
        </p:spPr>
        <p:txBody>
          <a:bodyPr/>
          <a:lstStyle/>
          <a:p>
            <a:endParaRPr lang="en-US"/>
          </a:p>
        </p:txBody>
      </p:sp>
      <p:grpSp>
        <p:nvGrpSpPr>
          <p:cNvPr id="3" name="Group 3"/>
          <p:cNvGrpSpPr/>
          <p:nvPr/>
        </p:nvGrpSpPr>
        <p:grpSpPr>
          <a:xfrm>
            <a:off x="12707918" y="8752293"/>
            <a:ext cx="1012013" cy="1012013"/>
            <a:chOff x="0" y="0"/>
            <a:chExt cx="1349351" cy="1349351"/>
          </a:xfrm>
        </p:grpSpPr>
        <p:sp>
          <p:nvSpPr>
            <p:cNvPr id="4" name="AutoShape 4"/>
            <p:cNvSpPr/>
            <p:nvPr/>
          </p:nvSpPr>
          <p:spPr>
            <a:xfrm>
              <a:off x="0" y="681026"/>
              <a:ext cx="1349351" cy="0"/>
            </a:xfrm>
            <a:prstGeom prst="line">
              <a:avLst/>
            </a:prstGeom>
            <a:ln w="12700" cap="flat">
              <a:solidFill>
                <a:srgbClr val="FFFFFF"/>
              </a:solidFill>
              <a:prstDash val="solid"/>
              <a:headEnd type="none" w="sm" len="sm"/>
              <a:tailEnd type="none" w="sm" len="sm"/>
            </a:ln>
          </p:spPr>
          <p:txBody>
            <a:bodyPr/>
            <a:lstStyle/>
            <a:p>
              <a:endParaRPr lang="en-US"/>
            </a:p>
          </p:txBody>
        </p:sp>
        <p:sp>
          <p:nvSpPr>
            <p:cNvPr id="5" name="AutoShape 5"/>
            <p:cNvSpPr/>
            <p:nvPr/>
          </p:nvSpPr>
          <p:spPr>
            <a:xfrm flipV="1">
              <a:off x="668326" y="0"/>
              <a:ext cx="0" cy="1349351"/>
            </a:xfrm>
            <a:prstGeom prst="line">
              <a:avLst/>
            </a:prstGeom>
            <a:ln w="12700" cap="flat">
              <a:solidFill>
                <a:srgbClr val="FFFFFF"/>
              </a:solidFill>
              <a:prstDash val="solid"/>
              <a:headEnd type="none" w="sm" len="sm"/>
              <a:tailEnd type="none" w="sm" len="sm"/>
            </a:ln>
          </p:spPr>
          <p:txBody>
            <a:bodyPr/>
            <a:lstStyle/>
            <a:p>
              <a:endParaRPr lang="en-US"/>
            </a:p>
          </p:txBody>
        </p:sp>
      </p:grpSp>
      <p:sp>
        <p:nvSpPr>
          <p:cNvPr id="6" name="Freeform 6"/>
          <p:cNvSpPr/>
          <p:nvPr/>
        </p:nvSpPr>
        <p:spPr>
          <a:xfrm>
            <a:off x="8388608" y="2267291"/>
            <a:ext cx="8188519" cy="7656984"/>
          </a:xfrm>
          <a:custGeom>
            <a:avLst/>
            <a:gdLst/>
            <a:ahLst/>
            <a:cxnLst/>
            <a:rect l="l" t="t" r="r" b="b"/>
            <a:pathLst>
              <a:path w="8188519" h="7656984">
                <a:moveTo>
                  <a:pt x="0" y="0"/>
                </a:moveTo>
                <a:lnTo>
                  <a:pt x="8188520" y="0"/>
                </a:lnTo>
                <a:lnTo>
                  <a:pt x="8188520" y="7656984"/>
                </a:lnTo>
                <a:lnTo>
                  <a:pt x="0" y="7656984"/>
                </a:lnTo>
                <a:lnTo>
                  <a:pt x="0" y="0"/>
                </a:lnTo>
                <a:close/>
              </a:path>
            </a:pathLst>
          </a:custGeom>
          <a:blipFill>
            <a:blip r:embed="rId2"/>
            <a:stretch>
              <a:fillRect/>
            </a:stretch>
          </a:blipFill>
        </p:spPr>
        <p:txBody>
          <a:bodyPr/>
          <a:lstStyle/>
          <a:p>
            <a:endParaRPr lang="en-US"/>
          </a:p>
        </p:txBody>
      </p:sp>
      <p:sp>
        <p:nvSpPr>
          <p:cNvPr id="7" name="TextBox 7"/>
          <p:cNvSpPr txBox="1"/>
          <p:nvPr/>
        </p:nvSpPr>
        <p:spPr>
          <a:xfrm>
            <a:off x="744094" y="603955"/>
            <a:ext cx="13508203" cy="673225"/>
          </a:xfrm>
          <a:prstGeom prst="rect">
            <a:avLst/>
          </a:prstGeom>
        </p:spPr>
        <p:txBody>
          <a:bodyPr lIns="0" tIns="0" rIns="0" bIns="0" rtlCol="0" anchor="t">
            <a:spAutoFit/>
          </a:bodyPr>
          <a:lstStyle/>
          <a:p>
            <a:pPr algn="l">
              <a:lnSpc>
                <a:spcPts val="5418"/>
              </a:lnSpc>
            </a:pPr>
            <a:r>
              <a:rPr lang="en-US" sz="3870">
                <a:solidFill>
                  <a:srgbClr val="FFFFFF"/>
                </a:solidFill>
                <a:latin typeface="Cy Grotesk Grand"/>
                <a:ea typeface="Cy Grotesk Grand"/>
                <a:cs typeface="Cy Grotesk Grand"/>
                <a:sym typeface="Cy Grotesk Grand"/>
              </a:rPr>
              <a:t>Examples of Federations (cont’d)</a:t>
            </a:r>
          </a:p>
        </p:txBody>
      </p:sp>
      <p:sp>
        <p:nvSpPr>
          <p:cNvPr id="8" name="TextBox 8"/>
          <p:cNvSpPr txBox="1"/>
          <p:nvPr/>
        </p:nvSpPr>
        <p:spPr>
          <a:xfrm>
            <a:off x="744094" y="2692400"/>
            <a:ext cx="6869495" cy="1308100"/>
          </a:xfrm>
          <a:prstGeom prst="rect">
            <a:avLst/>
          </a:prstGeom>
        </p:spPr>
        <p:txBody>
          <a:bodyPr lIns="0" tIns="0" rIns="0" bIns="0" rtlCol="0" anchor="t">
            <a:spAutoFit/>
          </a:bodyPr>
          <a:lstStyle/>
          <a:p>
            <a:pPr algn="l">
              <a:lnSpc>
                <a:spcPts val="3499"/>
              </a:lnSpc>
            </a:pPr>
            <a:r>
              <a:rPr lang="en-US" sz="2499">
                <a:solidFill>
                  <a:srgbClr val="FFFFFF"/>
                </a:solidFill>
                <a:latin typeface="Cy Grotesk Grand"/>
                <a:ea typeface="Cy Grotesk Grand"/>
                <a:cs typeface="Cy Grotesk Grand"/>
                <a:sym typeface="Cy Grotesk Grand"/>
              </a:rPr>
              <a:t>I also included Zig so I am not bullied after this talk by the 3 people in the room that like Zig</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222222"/>
        </a:solidFill>
        <a:effectLst/>
      </p:bgPr>
    </p:bg>
    <p:spTree>
      <p:nvGrpSpPr>
        <p:cNvPr id="1" name=""/>
        <p:cNvGrpSpPr/>
        <p:nvPr/>
      </p:nvGrpSpPr>
      <p:grpSpPr>
        <a:xfrm>
          <a:off x="0" y="0"/>
          <a:ext cx="0" cy="0"/>
          <a:chOff x="0" y="0"/>
          <a:chExt cx="0" cy="0"/>
        </a:xfrm>
      </p:grpSpPr>
      <p:sp>
        <p:nvSpPr>
          <p:cNvPr id="2" name="AutoShape 2"/>
          <p:cNvSpPr/>
          <p:nvPr/>
        </p:nvSpPr>
        <p:spPr>
          <a:xfrm flipV="1">
            <a:off x="0" y="2004749"/>
            <a:ext cx="18245812" cy="0"/>
          </a:xfrm>
          <a:prstGeom prst="line">
            <a:avLst/>
          </a:prstGeom>
          <a:ln w="9525" cap="flat">
            <a:solidFill>
              <a:srgbClr val="FFFFFF"/>
            </a:solidFill>
            <a:prstDash val="solid"/>
            <a:headEnd type="none" w="sm" len="sm"/>
            <a:tailEnd type="none" w="sm" len="sm"/>
          </a:ln>
        </p:spPr>
        <p:txBody>
          <a:bodyPr/>
          <a:lstStyle/>
          <a:p>
            <a:endParaRPr lang="en-US"/>
          </a:p>
        </p:txBody>
      </p:sp>
      <p:sp>
        <p:nvSpPr>
          <p:cNvPr id="3" name="AutoShape 3"/>
          <p:cNvSpPr/>
          <p:nvPr/>
        </p:nvSpPr>
        <p:spPr>
          <a:xfrm flipV="1">
            <a:off x="11037970" y="0"/>
            <a:ext cx="0" cy="10273736"/>
          </a:xfrm>
          <a:prstGeom prst="line">
            <a:avLst/>
          </a:prstGeom>
          <a:ln w="9525" cap="flat">
            <a:solidFill>
              <a:srgbClr val="FFFFFF"/>
            </a:solidFill>
            <a:prstDash val="solid"/>
            <a:headEnd type="none" w="sm" len="sm"/>
            <a:tailEnd type="none" w="sm" len="sm"/>
          </a:ln>
        </p:spPr>
        <p:txBody>
          <a:bodyPr/>
          <a:lstStyle/>
          <a:p>
            <a:endParaRPr lang="en-US"/>
          </a:p>
        </p:txBody>
      </p:sp>
      <p:sp>
        <p:nvSpPr>
          <p:cNvPr id="4" name="TextBox 4"/>
          <p:cNvSpPr txBox="1"/>
          <p:nvPr/>
        </p:nvSpPr>
        <p:spPr>
          <a:xfrm>
            <a:off x="744094" y="3694354"/>
            <a:ext cx="9783931" cy="4705350"/>
          </a:xfrm>
          <a:prstGeom prst="rect">
            <a:avLst/>
          </a:prstGeom>
        </p:spPr>
        <p:txBody>
          <a:bodyPr lIns="0" tIns="0" rIns="0" bIns="0" rtlCol="0" anchor="t">
            <a:spAutoFit/>
          </a:bodyPr>
          <a:lstStyle/>
          <a:p>
            <a:pPr algn="l">
              <a:lnSpc>
                <a:spcPts val="4199"/>
              </a:lnSpc>
            </a:pPr>
            <a:r>
              <a:rPr lang="en-US" sz="2999">
                <a:solidFill>
                  <a:srgbClr val="FFFFFF"/>
                </a:solidFill>
                <a:latin typeface="Cy Grotesk Grand"/>
                <a:ea typeface="Cy Grotesk Grand"/>
                <a:cs typeface="Cy Grotesk Grand"/>
                <a:sym typeface="Cy Grotesk Grand"/>
              </a:rPr>
              <a:t>Clubs are usually niche communities in the open-source community where the user base doesn’t quite grow at a steady rate, but many of the users present in the community are also contributors. This allows for a community that could be evenly numbered in contributor and user counts.</a:t>
            </a:r>
          </a:p>
        </p:txBody>
      </p:sp>
      <p:sp>
        <p:nvSpPr>
          <p:cNvPr id="5" name="TextBox 5"/>
          <p:cNvSpPr txBox="1"/>
          <p:nvPr/>
        </p:nvSpPr>
        <p:spPr>
          <a:xfrm>
            <a:off x="744094" y="603955"/>
            <a:ext cx="10460688" cy="673225"/>
          </a:xfrm>
          <a:prstGeom prst="rect">
            <a:avLst/>
          </a:prstGeom>
        </p:spPr>
        <p:txBody>
          <a:bodyPr lIns="0" tIns="0" rIns="0" bIns="0" rtlCol="0" anchor="t">
            <a:spAutoFit/>
          </a:bodyPr>
          <a:lstStyle/>
          <a:p>
            <a:pPr algn="l">
              <a:lnSpc>
                <a:spcPts val="5418"/>
              </a:lnSpc>
            </a:pPr>
            <a:r>
              <a:rPr lang="en-US" sz="3870">
                <a:solidFill>
                  <a:srgbClr val="FFFFFF"/>
                </a:solidFill>
                <a:latin typeface="Cy Grotesk Grand"/>
                <a:ea typeface="Cy Grotesk Grand"/>
                <a:cs typeface="Cy Grotesk Grand"/>
                <a:sym typeface="Cy Grotesk Grand"/>
              </a:rPr>
              <a:t>Clubs</a:t>
            </a:r>
          </a:p>
        </p:txBody>
      </p:sp>
      <p:pic>
        <p:nvPicPr>
          <p:cNvPr id="6" name="Picture 6"/>
          <p:cNvPicPr>
            <a:picLocks noChangeAspect="1"/>
          </p:cNvPicPr>
          <p:nvPr/>
        </p:nvPicPr>
        <p:blipFill>
          <a:blip r:embed="rId2"/>
          <a:stretch>
            <a:fillRect/>
          </a:stretch>
        </p:blipFill>
        <p:spPr>
          <a:xfrm>
            <a:off x="10215111" y="1143790"/>
            <a:ext cx="8853560" cy="9874308"/>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222222"/>
        </a:solidFill>
        <a:effectLst/>
      </p:bgPr>
    </p:bg>
    <p:spTree>
      <p:nvGrpSpPr>
        <p:cNvPr id="1" name=""/>
        <p:cNvGrpSpPr/>
        <p:nvPr/>
      </p:nvGrpSpPr>
      <p:grpSpPr>
        <a:xfrm>
          <a:off x="0" y="0"/>
          <a:ext cx="0" cy="0"/>
          <a:chOff x="0" y="0"/>
          <a:chExt cx="0" cy="0"/>
        </a:xfrm>
      </p:grpSpPr>
      <p:sp>
        <p:nvSpPr>
          <p:cNvPr id="2" name="AutoShape 2"/>
          <p:cNvSpPr/>
          <p:nvPr/>
        </p:nvSpPr>
        <p:spPr>
          <a:xfrm>
            <a:off x="0" y="1953050"/>
            <a:ext cx="18288000" cy="0"/>
          </a:xfrm>
          <a:prstGeom prst="line">
            <a:avLst/>
          </a:prstGeom>
          <a:ln w="9525" cap="flat">
            <a:solidFill>
              <a:srgbClr val="FFFFFF"/>
            </a:solidFill>
            <a:prstDash val="solid"/>
            <a:headEnd type="none" w="sm" len="sm"/>
            <a:tailEnd type="none" w="sm" len="sm"/>
          </a:ln>
        </p:spPr>
        <p:txBody>
          <a:bodyPr/>
          <a:lstStyle/>
          <a:p>
            <a:endParaRPr lang="en-US"/>
          </a:p>
        </p:txBody>
      </p:sp>
      <p:grpSp>
        <p:nvGrpSpPr>
          <p:cNvPr id="3" name="Group 3"/>
          <p:cNvGrpSpPr/>
          <p:nvPr/>
        </p:nvGrpSpPr>
        <p:grpSpPr>
          <a:xfrm>
            <a:off x="16687" y="9258300"/>
            <a:ext cx="1012013" cy="1012013"/>
            <a:chOff x="0" y="0"/>
            <a:chExt cx="1349351" cy="1349351"/>
          </a:xfrm>
        </p:grpSpPr>
        <p:sp>
          <p:nvSpPr>
            <p:cNvPr id="4" name="AutoShape 4"/>
            <p:cNvSpPr/>
            <p:nvPr/>
          </p:nvSpPr>
          <p:spPr>
            <a:xfrm>
              <a:off x="0" y="681026"/>
              <a:ext cx="1349351" cy="0"/>
            </a:xfrm>
            <a:prstGeom prst="line">
              <a:avLst/>
            </a:prstGeom>
            <a:ln w="12700" cap="flat">
              <a:solidFill>
                <a:srgbClr val="FFFFFF"/>
              </a:solidFill>
              <a:prstDash val="solid"/>
              <a:headEnd type="none" w="sm" len="sm"/>
              <a:tailEnd type="none" w="sm" len="sm"/>
            </a:ln>
          </p:spPr>
          <p:txBody>
            <a:bodyPr/>
            <a:lstStyle/>
            <a:p>
              <a:endParaRPr lang="en-US"/>
            </a:p>
          </p:txBody>
        </p:sp>
        <p:sp>
          <p:nvSpPr>
            <p:cNvPr id="5" name="AutoShape 5"/>
            <p:cNvSpPr/>
            <p:nvPr/>
          </p:nvSpPr>
          <p:spPr>
            <a:xfrm flipV="1">
              <a:off x="668326" y="0"/>
              <a:ext cx="0" cy="1349351"/>
            </a:xfrm>
            <a:prstGeom prst="line">
              <a:avLst/>
            </a:prstGeom>
            <a:ln w="12700" cap="flat">
              <a:solidFill>
                <a:srgbClr val="FFFFFF"/>
              </a:solidFill>
              <a:prstDash val="solid"/>
              <a:headEnd type="none" w="sm" len="sm"/>
              <a:tailEnd type="none" w="sm" len="sm"/>
            </a:ln>
          </p:spPr>
          <p:txBody>
            <a:bodyPr/>
            <a:lstStyle/>
            <a:p>
              <a:endParaRPr lang="en-US"/>
            </a:p>
          </p:txBody>
        </p:sp>
      </p:grpSp>
      <p:sp>
        <p:nvSpPr>
          <p:cNvPr id="6" name="Freeform 6"/>
          <p:cNvSpPr/>
          <p:nvPr/>
        </p:nvSpPr>
        <p:spPr>
          <a:xfrm>
            <a:off x="8116535" y="2624563"/>
            <a:ext cx="9142765" cy="6153938"/>
          </a:xfrm>
          <a:custGeom>
            <a:avLst/>
            <a:gdLst/>
            <a:ahLst/>
            <a:cxnLst/>
            <a:rect l="l" t="t" r="r" b="b"/>
            <a:pathLst>
              <a:path w="9142765" h="6153938">
                <a:moveTo>
                  <a:pt x="0" y="0"/>
                </a:moveTo>
                <a:lnTo>
                  <a:pt x="9142765" y="0"/>
                </a:lnTo>
                <a:lnTo>
                  <a:pt x="9142765" y="6153938"/>
                </a:lnTo>
                <a:lnTo>
                  <a:pt x="0" y="6153938"/>
                </a:lnTo>
                <a:lnTo>
                  <a:pt x="0" y="0"/>
                </a:lnTo>
                <a:close/>
              </a:path>
            </a:pathLst>
          </a:custGeom>
          <a:blipFill>
            <a:blip r:embed="rId2"/>
            <a:stretch>
              <a:fillRect/>
            </a:stretch>
          </a:blipFill>
        </p:spPr>
        <p:txBody>
          <a:bodyPr/>
          <a:lstStyle/>
          <a:p>
            <a:endParaRPr lang="en-US"/>
          </a:p>
        </p:txBody>
      </p:sp>
      <p:sp>
        <p:nvSpPr>
          <p:cNvPr id="7" name="TextBox 7"/>
          <p:cNvSpPr txBox="1"/>
          <p:nvPr/>
        </p:nvSpPr>
        <p:spPr>
          <a:xfrm>
            <a:off x="744094" y="603955"/>
            <a:ext cx="13508203" cy="673225"/>
          </a:xfrm>
          <a:prstGeom prst="rect">
            <a:avLst/>
          </a:prstGeom>
        </p:spPr>
        <p:txBody>
          <a:bodyPr lIns="0" tIns="0" rIns="0" bIns="0" rtlCol="0" anchor="t">
            <a:spAutoFit/>
          </a:bodyPr>
          <a:lstStyle/>
          <a:p>
            <a:pPr algn="l">
              <a:lnSpc>
                <a:spcPts val="5418"/>
              </a:lnSpc>
            </a:pPr>
            <a:r>
              <a:rPr lang="en-US" sz="3870">
                <a:solidFill>
                  <a:srgbClr val="FFFFFF"/>
                </a:solidFill>
                <a:latin typeface="Cy Grotesk Grand"/>
                <a:ea typeface="Cy Grotesk Grand"/>
                <a:cs typeface="Cy Grotesk Grand"/>
                <a:sym typeface="Cy Grotesk Grand"/>
              </a:rPr>
              <a:t>Examples of Clubs</a:t>
            </a:r>
          </a:p>
        </p:txBody>
      </p:sp>
      <p:sp>
        <p:nvSpPr>
          <p:cNvPr id="8" name="TextBox 8"/>
          <p:cNvSpPr txBox="1"/>
          <p:nvPr/>
        </p:nvSpPr>
        <p:spPr>
          <a:xfrm>
            <a:off x="744094" y="2692400"/>
            <a:ext cx="6869495" cy="1746250"/>
          </a:xfrm>
          <a:prstGeom prst="rect">
            <a:avLst/>
          </a:prstGeom>
        </p:spPr>
        <p:txBody>
          <a:bodyPr lIns="0" tIns="0" rIns="0" bIns="0" rtlCol="0" anchor="t">
            <a:spAutoFit/>
          </a:bodyPr>
          <a:lstStyle/>
          <a:p>
            <a:pPr algn="l">
              <a:lnSpc>
                <a:spcPts val="3499"/>
              </a:lnSpc>
            </a:pPr>
            <a:r>
              <a:rPr lang="en-US" sz="2499">
                <a:solidFill>
                  <a:srgbClr val="FFFFFF"/>
                </a:solidFill>
                <a:latin typeface="Cy Grotesk Grand"/>
                <a:ea typeface="Cy Grotesk Grand"/>
                <a:cs typeface="Cy Grotesk Grand"/>
                <a:sym typeface="Cy Grotesk Grand"/>
              </a:rPr>
              <a:t>clubs usually revolve around niche interests where the projects arose for very specific use-cases or needs.</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222222"/>
        </a:solidFill>
        <a:effectLst/>
      </p:bgPr>
    </p:bg>
    <p:spTree>
      <p:nvGrpSpPr>
        <p:cNvPr id="1" name=""/>
        <p:cNvGrpSpPr/>
        <p:nvPr/>
      </p:nvGrpSpPr>
      <p:grpSpPr>
        <a:xfrm>
          <a:off x="0" y="0"/>
          <a:ext cx="0" cy="0"/>
          <a:chOff x="0" y="0"/>
          <a:chExt cx="0" cy="0"/>
        </a:xfrm>
      </p:grpSpPr>
      <p:sp>
        <p:nvSpPr>
          <p:cNvPr id="2" name="AutoShape 2"/>
          <p:cNvSpPr/>
          <p:nvPr/>
        </p:nvSpPr>
        <p:spPr>
          <a:xfrm>
            <a:off x="0" y="1953050"/>
            <a:ext cx="18288000" cy="0"/>
          </a:xfrm>
          <a:prstGeom prst="line">
            <a:avLst/>
          </a:prstGeom>
          <a:ln w="9525" cap="flat">
            <a:solidFill>
              <a:srgbClr val="FFFFFF"/>
            </a:solidFill>
            <a:prstDash val="solid"/>
            <a:headEnd type="none" w="sm" len="sm"/>
            <a:tailEnd type="none" w="sm" len="sm"/>
          </a:ln>
        </p:spPr>
        <p:txBody>
          <a:bodyPr/>
          <a:lstStyle/>
          <a:p>
            <a:endParaRPr lang="en-US"/>
          </a:p>
        </p:txBody>
      </p:sp>
      <p:grpSp>
        <p:nvGrpSpPr>
          <p:cNvPr id="3" name="Group 3"/>
          <p:cNvGrpSpPr/>
          <p:nvPr/>
        </p:nvGrpSpPr>
        <p:grpSpPr>
          <a:xfrm>
            <a:off x="16687" y="9258300"/>
            <a:ext cx="1012013" cy="1012013"/>
            <a:chOff x="0" y="0"/>
            <a:chExt cx="1349351" cy="1349351"/>
          </a:xfrm>
        </p:grpSpPr>
        <p:sp>
          <p:nvSpPr>
            <p:cNvPr id="4" name="AutoShape 4"/>
            <p:cNvSpPr/>
            <p:nvPr/>
          </p:nvSpPr>
          <p:spPr>
            <a:xfrm>
              <a:off x="0" y="681026"/>
              <a:ext cx="1349351" cy="0"/>
            </a:xfrm>
            <a:prstGeom prst="line">
              <a:avLst/>
            </a:prstGeom>
            <a:ln w="12700" cap="flat">
              <a:solidFill>
                <a:srgbClr val="FFFFFF"/>
              </a:solidFill>
              <a:prstDash val="solid"/>
              <a:headEnd type="none" w="sm" len="sm"/>
              <a:tailEnd type="none" w="sm" len="sm"/>
            </a:ln>
          </p:spPr>
          <p:txBody>
            <a:bodyPr/>
            <a:lstStyle/>
            <a:p>
              <a:endParaRPr lang="en-US"/>
            </a:p>
          </p:txBody>
        </p:sp>
        <p:sp>
          <p:nvSpPr>
            <p:cNvPr id="5" name="AutoShape 5"/>
            <p:cNvSpPr/>
            <p:nvPr/>
          </p:nvSpPr>
          <p:spPr>
            <a:xfrm flipV="1">
              <a:off x="668326" y="0"/>
              <a:ext cx="0" cy="1349351"/>
            </a:xfrm>
            <a:prstGeom prst="line">
              <a:avLst/>
            </a:prstGeom>
            <a:ln w="12700" cap="flat">
              <a:solidFill>
                <a:srgbClr val="FFFFFF"/>
              </a:solidFill>
              <a:prstDash val="solid"/>
              <a:headEnd type="none" w="sm" len="sm"/>
              <a:tailEnd type="none" w="sm" len="sm"/>
            </a:ln>
          </p:spPr>
          <p:txBody>
            <a:bodyPr/>
            <a:lstStyle/>
            <a:p>
              <a:endParaRPr lang="en-US"/>
            </a:p>
          </p:txBody>
        </p:sp>
      </p:grpSp>
      <p:sp>
        <p:nvSpPr>
          <p:cNvPr id="6" name="Freeform 6"/>
          <p:cNvSpPr/>
          <p:nvPr/>
        </p:nvSpPr>
        <p:spPr>
          <a:xfrm>
            <a:off x="7728329" y="2749550"/>
            <a:ext cx="9958941" cy="5672447"/>
          </a:xfrm>
          <a:custGeom>
            <a:avLst/>
            <a:gdLst/>
            <a:ahLst/>
            <a:cxnLst/>
            <a:rect l="l" t="t" r="r" b="b"/>
            <a:pathLst>
              <a:path w="9958941" h="5672447">
                <a:moveTo>
                  <a:pt x="0" y="0"/>
                </a:moveTo>
                <a:lnTo>
                  <a:pt x="9958941" y="0"/>
                </a:lnTo>
                <a:lnTo>
                  <a:pt x="9958941" y="5672447"/>
                </a:lnTo>
                <a:lnTo>
                  <a:pt x="0" y="5672447"/>
                </a:lnTo>
                <a:lnTo>
                  <a:pt x="0" y="0"/>
                </a:lnTo>
                <a:close/>
              </a:path>
            </a:pathLst>
          </a:custGeom>
          <a:blipFill>
            <a:blip r:embed="rId2"/>
            <a:stretch>
              <a:fillRect/>
            </a:stretch>
          </a:blipFill>
        </p:spPr>
        <p:txBody>
          <a:bodyPr/>
          <a:lstStyle/>
          <a:p>
            <a:endParaRPr lang="en-US"/>
          </a:p>
        </p:txBody>
      </p:sp>
      <p:sp>
        <p:nvSpPr>
          <p:cNvPr id="7" name="TextBox 7"/>
          <p:cNvSpPr txBox="1"/>
          <p:nvPr/>
        </p:nvSpPr>
        <p:spPr>
          <a:xfrm>
            <a:off x="744094" y="603955"/>
            <a:ext cx="13508203" cy="673225"/>
          </a:xfrm>
          <a:prstGeom prst="rect">
            <a:avLst/>
          </a:prstGeom>
        </p:spPr>
        <p:txBody>
          <a:bodyPr lIns="0" tIns="0" rIns="0" bIns="0" rtlCol="0" anchor="t">
            <a:spAutoFit/>
          </a:bodyPr>
          <a:lstStyle/>
          <a:p>
            <a:pPr algn="l">
              <a:lnSpc>
                <a:spcPts val="5418"/>
              </a:lnSpc>
            </a:pPr>
            <a:r>
              <a:rPr lang="en-US" sz="3870">
                <a:solidFill>
                  <a:srgbClr val="FFFFFF"/>
                </a:solidFill>
                <a:latin typeface="Cy Grotesk Grand"/>
                <a:ea typeface="Cy Grotesk Grand"/>
                <a:cs typeface="Cy Grotesk Grand"/>
                <a:sym typeface="Cy Grotesk Grand"/>
              </a:rPr>
              <a:t>Examples of Clubs (cont’d)</a:t>
            </a:r>
          </a:p>
        </p:txBody>
      </p:sp>
      <p:sp>
        <p:nvSpPr>
          <p:cNvPr id="8" name="TextBox 8"/>
          <p:cNvSpPr txBox="1"/>
          <p:nvPr/>
        </p:nvSpPr>
        <p:spPr>
          <a:xfrm>
            <a:off x="744094" y="2692400"/>
            <a:ext cx="6869495" cy="1746250"/>
          </a:xfrm>
          <a:prstGeom prst="rect">
            <a:avLst/>
          </a:prstGeom>
        </p:spPr>
        <p:txBody>
          <a:bodyPr lIns="0" tIns="0" rIns="0" bIns="0" rtlCol="0" anchor="t">
            <a:spAutoFit/>
          </a:bodyPr>
          <a:lstStyle/>
          <a:p>
            <a:pPr algn="l">
              <a:lnSpc>
                <a:spcPts val="3499"/>
              </a:lnSpc>
            </a:pPr>
            <a:r>
              <a:rPr lang="en-US" sz="2499">
                <a:solidFill>
                  <a:srgbClr val="FFFFFF"/>
                </a:solidFill>
                <a:latin typeface="Cy Grotesk Grand"/>
                <a:ea typeface="Cy Grotesk Grand"/>
                <a:cs typeface="Cy Grotesk Grand"/>
                <a:sym typeface="Cy Grotesk Grand"/>
              </a:rPr>
              <a:t>clubs usually revolve around niche interests where the projects arose for very specific use-cases or needs.</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222222"/>
        </a:solidFill>
        <a:effectLst/>
      </p:bgPr>
    </p:bg>
    <p:spTree>
      <p:nvGrpSpPr>
        <p:cNvPr id="1" name=""/>
        <p:cNvGrpSpPr/>
        <p:nvPr/>
      </p:nvGrpSpPr>
      <p:grpSpPr>
        <a:xfrm>
          <a:off x="0" y="0"/>
          <a:ext cx="0" cy="0"/>
          <a:chOff x="0" y="0"/>
          <a:chExt cx="0" cy="0"/>
        </a:xfrm>
      </p:grpSpPr>
      <p:sp>
        <p:nvSpPr>
          <p:cNvPr id="2" name="AutoShape 2"/>
          <p:cNvSpPr/>
          <p:nvPr/>
        </p:nvSpPr>
        <p:spPr>
          <a:xfrm flipV="1">
            <a:off x="0" y="2004749"/>
            <a:ext cx="18245812" cy="0"/>
          </a:xfrm>
          <a:prstGeom prst="line">
            <a:avLst/>
          </a:prstGeom>
          <a:ln w="9525" cap="flat">
            <a:solidFill>
              <a:srgbClr val="FFFFFF"/>
            </a:solidFill>
            <a:prstDash val="solid"/>
            <a:headEnd type="none" w="sm" len="sm"/>
            <a:tailEnd type="none" w="sm" len="sm"/>
          </a:ln>
        </p:spPr>
        <p:txBody>
          <a:bodyPr/>
          <a:lstStyle/>
          <a:p>
            <a:endParaRPr lang="en-US"/>
          </a:p>
        </p:txBody>
      </p:sp>
      <p:sp>
        <p:nvSpPr>
          <p:cNvPr id="3" name="AutoShape 3"/>
          <p:cNvSpPr/>
          <p:nvPr/>
        </p:nvSpPr>
        <p:spPr>
          <a:xfrm flipV="1">
            <a:off x="11037970" y="0"/>
            <a:ext cx="0" cy="10273736"/>
          </a:xfrm>
          <a:prstGeom prst="line">
            <a:avLst/>
          </a:prstGeom>
          <a:ln w="9525" cap="flat">
            <a:solidFill>
              <a:srgbClr val="FFFFFF"/>
            </a:solidFill>
            <a:prstDash val="solid"/>
            <a:headEnd type="none" w="sm" len="sm"/>
            <a:tailEnd type="none" w="sm" len="sm"/>
          </a:ln>
        </p:spPr>
        <p:txBody>
          <a:bodyPr/>
          <a:lstStyle/>
          <a:p>
            <a:endParaRPr lang="en-US"/>
          </a:p>
        </p:txBody>
      </p:sp>
      <p:grpSp>
        <p:nvGrpSpPr>
          <p:cNvPr id="4" name="Group 4"/>
          <p:cNvGrpSpPr/>
          <p:nvPr/>
        </p:nvGrpSpPr>
        <p:grpSpPr>
          <a:xfrm>
            <a:off x="11037970" y="2004749"/>
            <a:ext cx="1012013" cy="1012013"/>
            <a:chOff x="0" y="0"/>
            <a:chExt cx="1349351" cy="1349351"/>
          </a:xfrm>
        </p:grpSpPr>
        <p:sp>
          <p:nvSpPr>
            <p:cNvPr id="5" name="AutoShape 5"/>
            <p:cNvSpPr/>
            <p:nvPr/>
          </p:nvSpPr>
          <p:spPr>
            <a:xfrm>
              <a:off x="0" y="681026"/>
              <a:ext cx="1349351" cy="0"/>
            </a:xfrm>
            <a:prstGeom prst="line">
              <a:avLst/>
            </a:prstGeom>
            <a:ln w="12700" cap="flat">
              <a:solidFill>
                <a:srgbClr val="FFFFFF"/>
              </a:solidFill>
              <a:prstDash val="solid"/>
              <a:headEnd type="none" w="sm" len="sm"/>
              <a:tailEnd type="none" w="sm" len="sm"/>
            </a:ln>
          </p:spPr>
          <p:txBody>
            <a:bodyPr/>
            <a:lstStyle/>
            <a:p>
              <a:endParaRPr lang="en-US"/>
            </a:p>
          </p:txBody>
        </p:sp>
        <p:sp>
          <p:nvSpPr>
            <p:cNvPr id="6" name="AutoShape 6"/>
            <p:cNvSpPr/>
            <p:nvPr/>
          </p:nvSpPr>
          <p:spPr>
            <a:xfrm flipV="1">
              <a:off x="668326" y="0"/>
              <a:ext cx="0" cy="1349351"/>
            </a:xfrm>
            <a:prstGeom prst="line">
              <a:avLst/>
            </a:prstGeom>
            <a:ln w="12700" cap="flat">
              <a:solidFill>
                <a:srgbClr val="FFFFFF"/>
              </a:solidFill>
              <a:prstDash val="solid"/>
              <a:headEnd type="none" w="sm" len="sm"/>
              <a:tailEnd type="none" w="sm" len="sm"/>
            </a:ln>
          </p:spPr>
          <p:txBody>
            <a:bodyPr/>
            <a:lstStyle/>
            <a:p>
              <a:endParaRPr lang="en-US"/>
            </a:p>
          </p:txBody>
        </p:sp>
      </p:grpSp>
      <p:sp>
        <p:nvSpPr>
          <p:cNvPr id="7" name="TextBox 7"/>
          <p:cNvSpPr txBox="1"/>
          <p:nvPr/>
        </p:nvSpPr>
        <p:spPr>
          <a:xfrm>
            <a:off x="744094" y="2917549"/>
            <a:ext cx="9783931" cy="3593465"/>
          </a:xfrm>
          <a:prstGeom prst="rect">
            <a:avLst/>
          </a:prstGeom>
        </p:spPr>
        <p:txBody>
          <a:bodyPr lIns="0" tIns="0" rIns="0" bIns="0" rtlCol="0" anchor="t">
            <a:spAutoFit/>
          </a:bodyPr>
          <a:lstStyle/>
          <a:p>
            <a:pPr algn="l">
              <a:lnSpc>
                <a:spcPts val="4059"/>
              </a:lnSpc>
            </a:pPr>
            <a:r>
              <a:rPr lang="en-US" sz="2899">
                <a:solidFill>
                  <a:srgbClr val="FFFFFF"/>
                </a:solidFill>
                <a:latin typeface="Cy Grotesk Grand"/>
                <a:ea typeface="Cy Grotesk Grand"/>
                <a:cs typeface="Cy Grotesk Grand"/>
                <a:sym typeface="Cy Grotesk Grand"/>
              </a:rPr>
              <a:t>Stadiums are communities that watch/rely on a very small subset of contributors to a project to keep it running, this can be due to a specialization of knowledge or due to the core maintainer working alone on purpose</a:t>
            </a:r>
          </a:p>
        </p:txBody>
      </p:sp>
      <p:sp>
        <p:nvSpPr>
          <p:cNvPr id="8" name="TextBox 8"/>
          <p:cNvSpPr txBox="1"/>
          <p:nvPr/>
        </p:nvSpPr>
        <p:spPr>
          <a:xfrm>
            <a:off x="744094" y="603955"/>
            <a:ext cx="10460688" cy="673225"/>
          </a:xfrm>
          <a:prstGeom prst="rect">
            <a:avLst/>
          </a:prstGeom>
        </p:spPr>
        <p:txBody>
          <a:bodyPr lIns="0" tIns="0" rIns="0" bIns="0" rtlCol="0" anchor="t">
            <a:spAutoFit/>
          </a:bodyPr>
          <a:lstStyle/>
          <a:p>
            <a:pPr algn="l">
              <a:lnSpc>
                <a:spcPts val="5418"/>
              </a:lnSpc>
            </a:pPr>
            <a:r>
              <a:rPr lang="en-US" sz="3870">
                <a:solidFill>
                  <a:srgbClr val="FFFFFF"/>
                </a:solidFill>
                <a:latin typeface="Cy Grotesk Grand"/>
                <a:ea typeface="Cy Grotesk Grand"/>
                <a:cs typeface="Cy Grotesk Grand"/>
                <a:sym typeface="Cy Grotesk Grand"/>
              </a:rPr>
              <a:t>Stadiums</a:t>
            </a:r>
          </a:p>
        </p:txBody>
      </p:sp>
      <p:pic>
        <p:nvPicPr>
          <p:cNvPr id="9" name="Picture 9"/>
          <p:cNvPicPr>
            <a:picLocks noChangeAspect="1"/>
          </p:cNvPicPr>
          <p:nvPr/>
        </p:nvPicPr>
        <p:blipFill>
          <a:blip r:embed="rId2"/>
          <a:stretch>
            <a:fillRect/>
          </a:stretch>
        </p:blipFill>
        <p:spPr>
          <a:xfrm>
            <a:off x="10215111" y="1143790"/>
            <a:ext cx="8803684" cy="9874308"/>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222222"/>
        </a:solidFill>
        <a:effectLst/>
      </p:bgPr>
    </p:bg>
    <p:spTree>
      <p:nvGrpSpPr>
        <p:cNvPr id="1" name=""/>
        <p:cNvGrpSpPr/>
        <p:nvPr/>
      </p:nvGrpSpPr>
      <p:grpSpPr>
        <a:xfrm>
          <a:off x="0" y="0"/>
          <a:ext cx="0" cy="0"/>
          <a:chOff x="0" y="0"/>
          <a:chExt cx="0" cy="0"/>
        </a:xfrm>
      </p:grpSpPr>
      <p:sp>
        <p:nvSpPr>
          <p:cNvPr id="2" name="AutoShape 2"/>
          <p:cNvSpPr/>
          <p:nvPr/>
        </p:nvSpPr>
        <p:spPr>
          <a:xfrm flipV="1">
            <a:off x="0" y="1953050"/>
            <a:ext cx="18438277" cy="0"/>
          </a:xfrm>
          <a:prstGeom prst="line">
            <a:avLst/>
          </a:prstGeom>
          <a:ln w="9525" cap="flat">
            <a:solidFill>
              <a:srgbClr val="FFFFFF"/>
            </a:solidFill>
            <a:prstDash val="solid"/>
            <a:headEnd type="none" w="sm" len="sm"/>
            <a:tailEnd type="none" w="sm" len="sm"/>
          </a:ln>
        </p:spPr>
        <p:txBody>
          <a:bodyPr/>
          <a:lstStyle/>
          <a:p>
            <a:endParaRPr lang="en-US"/>
          </a:p>
        </p:txBody>
      </p:sp>
      <p:sp>
        <p:nvSpPr>
          <p:cNvPr id="3" name="Freeform 3"/>
          <p:cNvSpPr/>
          <p:nvPr/>
        </p:nvSpPr>
        <p:spPr>
          <a:xfrm>
            <a:off x="7892057" y="3074654"/>
            <a:ext cx="10154313" cy="6700587"/>
          </a:xfrm>
          <a:custGeom>
            <a:avLst/>
            <a:gdLst/>
            <a:ahLst/>
            <a:cxnLst/>
            <a:rect l="l" t="t" r="r" b="b"/>
            <a:pathLst>
              <a:path w="10154313" h="6700587">
                <a:moveTo>
                  <a:pt x="0" y="0"/>
                </a:moveTo>
                <a:lnTo>
                  <a:pt x="10154313" y="0"/>
                </a:lnTo>
                <a:lnTo>
                  <a:pt x="10154313" y="6700587"/>
                </a:lnTo>
                <a:lnTo>
                  <a:pt x="0" y="6700587"/>
                </a:lnTo>
                <a:lnTo>
                  <a:pt x="0" y="0"/>
                </a:lnTo>
                <a:close/>
              </a:path>
            </a:pathLst>
          </a:custGeom>
          <a:blipFill>
            <a:blip r:embed="rId2"/>
            <a:stretch>
              <a:fillRect/>
            </a:stretch>
          </a:blipFill>
        </p:spPr>
        <p:txBody>
          <a:bodyPr/>
          <a:lstStyle/>
          <a:p>
            <a:endParaRPr lang="en-US"/>
          </a:p>
        </p:txBody>
      </p:sp>
      <p:sp>
        <p:nvSpPr>
          <p:cNvPr id="4" name="TextBox 4"/>
          <p:cNvSpPr txBox="1"/>
          <p:nvPr/>
        </p:nvSpPr>
        <p:spPr>
          <a:xfrm>
            <a:off x="744094" y="603955"/>
            <a:ext cx="13508203" cy="673225"/>
          </a:xfrm>
          <a:prstGeom prst="rect">
            <a:avLst/>
          </a:prstGeom>
        </p:spPr>
        <p:txBody>
          <a:bodyPr lIns="0" tIns="0" rIns="0" bIns="0" rtlCol="0" anchor="t">
            <a:spAutoFit/>
          </a:bodyPr>
          <a:lstStyle/>
          <a:p>
            <a:pPr algn="l">
              <a:lnSpc>
                <a:spcPts val="5418"/>
              </a:lnSpc>
            </a:pPr>
            <a:r>
              <a:rPr lang="en-US" sz="3870">
                <a:solidFill>
                  <a:srgbClr val="FFFFFF"/>
                </a:solidFill>
                <a:latin typeface="Cy Grotesk Grand"/>
                <a:ea typeface="Cy Grotesk Grand"/>
                <a:cs typeface="Cy Grotesk Grand"/>
                <a:sym typeface="Cy Grotesk Grand"/>
              </a:rPr>
              <a:t>Examples of Stadiums</a:t>
            </a:r>
          </a:p>
        </p:txBody>
      </p:sp>
      <p:sp>
        <p:nvSpPr>
          <p:cNvPr id="5" name="TextBox 5"/>
          <p:cNvSpPr txBox="1"/>
          <p:nvPr/>
        </p:nvSpPr>
        <p:spPr>
          <a:xfrm>
            <a:off x="744094" y="2692400"/>
            <a:ext cx="6869495" cy="3060700"/>
          </a:xfrm>
          <a:prstGeom prst="rect">
            <a:avLst/>
          </a:prstGeom>
        </p:spPr>
        <p:txBody>
          <a:bodyPr lIns="0" tIns="0" rIns="0" bIns="0" rtlCol="0" anchor="t">
            <a:spAutoFit/>
          </a:bodyPr>
          <a:lstStyle/>
          <a:p>
            <a:pPr algn="l">
              <a:lnSpc>
                <a:spcPts val="3499"/>
              </a:lnSpc>
            </a:pPr>
            <a:r>
              <a:rPr lang="en-US" sz="2499">
                <a:solidFill>
                  <a:srgbClr val="FFFFFF"/>
                </a:solidFill>
                <a:latin typeface="Cy Grotesk Grand"/>
                <a:ea typeface="Cy Grotesk Grand"/>
                <a:cs typeface="Cy Grotesk Grand"/>
                <a:sym typeface="Cy Grotesk Grand"/>
              </a:rPr>
              <a:t>Stadiums are generally widely-used projects that have a small, core subset of contributors over time.</a:t>
            </a:r>
          </a:p>
          <a:p>
            <a:pPr algn="l">
              <a:lnSpc>
                <a:spcPts val="3499"/>
              </a:lnSpc>
            </a:pPr>
            <a:endParaRPr lang="en-US" sz="2499">
              <a:solidFill>
                <a:srgbClr val="FFFFFF"/>
              </a:solidFill>
              <a:latin typeface="Cy Grotesk Grand"/>
              <a:ea typeface="Cy Grotesk Grand"/>
              <a:cs typeface="Cy Grotesk Grand"/>
              <a:sym typeface="Cy Grotesk Grand"/>
            </a:endParaRPr>
          </a:p>
          <a:p>
            <a:pPr algn="l">
              <a:lnSpc>
                <a:spcPts val="3499"/>
              </a:lnSpc>
            </a:pPr>
            <a:r>
              <a:rPr lang="en-US" sz="2499">
                <a:solidFill>
                  <a:srgbClr val="FFFFFF"/>
                </a:solidFill>
                <a:latin typeface="Cy Grotesk Grand"/>
                <a:ea typeface="Cy Grotesk Grand"/>
                <a:cs typeface="Cy Grotesk Grand"/>
                <a:sym typeface="Cy Grotesk Grand"/>
              </a:rPr>
              <a:t>The user-base generally grows much, much faster.</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222222"/>
        </a:solidFill>
        <a:effectLst/>
      </p:bgPr>
    </p:bg>
    <p:spTree>
      <p:nvGrpSpPr>
        <p:cNvPr id="1" name=""/>
        <p:cNvGrpSpPr/>
        <p:nvPr/>
      </p:nvGrpSpPr>
      <p:grpSpPr>
        <a:xfrm>
          <a:off x="0" y="0"/>
          <a:ext cx="0" cy="0"/>
          <a:chOff x="0" y="0"/>
          <a:chExt cx="0" cy="0"/>
        </a:xfrm>
      </p:grpSpPr>
      <p:sp>
        <p:nvSpPr>
          <p:cNvPr id="2" name="AutoShape 2"/>
          <p:cNvSpPr/>
          <p:nvPr/>
        </p:nvSpPr>
        <p:spPr>
          <a:xfrm flipV="1">
            <a:off x="13829439" y="-19949"/>
            <a:ext cx="0" cy="10306949"/>
          </a:xfrm>
          <a:prstGeom prst="line">
            <a:avLst/>
          </a:prstGeom>
          <a:ln w="9525" cap="flat">
            <a:solidFill>
              <a:srgbClr val="FFFFFF"/>
            </a:solidFill>
            <a:prstDash val="solid"/>
            <a:headEnd type="none" w="sm" len="sm"/>
            <a:tailEnd type="none" w="sm" len="sm"/>
          </a:ln>
        </p:spPr>
        <p:txBody>
          <a:bodyPr/>
          <a:lstStyle/>
          <a:p>
            <a:endParaRPr lang="en-US"/>
          </a:p>
        </p:txBody>
      </p:sp>
      <p:grpSp>
        <p:nvGrpSpPr>
          <p:cNvPr id="3" name="Group 3"/>
          <p:cNvGrpSpPr/>
          <p:nvPr/>
        </p:nvGrpSpPr>
        <p:grpSpPr>
          <a:xfrm>
            <a:off x="0" y="2089344"/>
            <a:ext cx="13824677" cy="3233800"/>
            <a:chOff x="0" y="0"/>
            <a:chExt cx="18432902" cy="4311733"/>
          </a:xfrm>
        </p:grpSpPr>
        <p:pic>
          <p:nvPicPr>
            <p:cNvPr id="4" name="Picture 4"/>
            <p:cNvPicPr>
              <a:picLocks noChangeAspect="1"/>
            </p:cNvPicPr>
            <p:nvPr/>
          </p:nvPicPr>
          <p:blipFill>
            <a:blip r:embed="rId2"/>
            <a:srcRect t="23164" b="23164"/>
            <a:stretch>
              <a:fillRect/>
            </a:stretch>
          </p:blipFill>
          <p:spPr>
            <a:xfrm>
              <a:off x="0" y="0"/>
              <a:ext cx="18432902" cy="4311733"/>
            </a:xfrm>
            <a:prstGeom prst="rect">
              <a:avLst/>
            </a:prstGeom>
          </p:spPr>
        </p:pic>
      </p:grpSp>
      <p:grpSp>
        <p:nvGrpSpPr>
          <p:cNvPr id="5" name="Group 5"/>
          <p:cNvGrpSpPr/>
          <p:nvPr/>
        </p:nvGrpSpPr>
        <p:grpSpPr>
          <a:xfrm>
            <a:off x="16780682" y="8798111"/>
            <a:ext cx="1012013" cy="1012013"/>
            <a:chOff x="0" y="0"/>
            <a:chExt cx="1349351" cy="1349351"/>
          </a:xfrm>
        </p:grpSpPr>
        <p:sp>
          <p:nvSpPr>
            <p:cNvPr id="6" name="AutoShape 6"/>
            <p:cNvSpPr/>
            <p:nvPr/>
          </p:nvSpPr>
          <p:spPr>
            <a:xfrm>
              <a:off x="0" y="681026"/>
              <a:ext cx="1349351" cy="0"/>
            </a:xfrm>
            <a:prstGeom prst="line">
              <a:avLst/>
            </a:prstGeom>
            <a:ln w="12700" cap="flat">
              <a:solidFill>
                <a:srgbClr val="FFFFFF"/>
              </a:solidFill>
              <a:prstDash val="solid"/>
              <a:headEnd type="none" w="sm" len="sm"/>
              <a:tailEnd type="none" w="sm" len="sm"/>
            </a:ln>
          </p:spPr>
          <p:txBody>
            <a:bodyPr/>
            <a:lstStyle/>
            <a:p>
              <a:endParaRPr lang="en-US"/>
            </a:p>
          </p:txBody>
        </p:sp>
        <p:sp>
          <p:nvSpPr>
            <p:cNvPr id="7" name="AutoShape 7"/>
            <p:cNvSpPr/>
            <p:nvPr/>
          </p:nvSpPr>
          <p:spPr>
            <a:xfrm flipV="1">
              <a:off x="668326" y="0"/>
              <a:ext cx="0" cy="1349351"/>
            </a:xfrm>
            <a:prstGeom prst="line">
              <a:avLst/>
            </a:prstGeom>
            <a:ln w="12700" cap="flat">
              <a:solidFill>
                <a:srgbClr val="FFFFFF"/>
              </a:solidFill>
              <a:prstDash val="solid"/>
              <a:headEnd type="none" w="sm" len="sm"/>
              <a:tailEnd type="none" w="sm" len="sm"/>
            </a:ln>
          </p:spPr>
          <p:txBody>
            <a:bodyPr/>
            <a:lstStyle/>
            <a:p>
              <a:endParaRPr lang="en-US"/>
            </a:p>
          </p:txBody>
        </p:sp>
      </p:grpSp>
      <p:sp>
        <p:nvSpPr>
          <p:cNvPr id="8" name="AutoShape 8"/>
          <p:cNvSpPr/>
          <p:nvPr/>
        </p:nvSpPr>
        <p:spPr>
          <a:xfrm>
            <a:off x="13834202" y="5327906"/>
            <a:ext cx="4582071" cy="0"/>
          </a:xfrm>
          <a:prstGeom prst="line">
            <a:avLst/>
          </a:prstGeom>
          <a:ln w="9525" cap="flat">
            <a:solidFill>
              <a:srgbClr val="FFFFFF"/>
            </a:solidFill>
            <a:prstDash val="solid"/>
            <a:headEnd type="none" w="sm" len="sm"/>
            <a:tailEnd type="none" w="sm" len="sm"/>
          </a:ln>
        </p:spPr>
        <p:txBody>
          <a:bodyPr/>
          <a:lstStyle/>
          <a:p>
            <a:endParaRPr lang="en-US"/>
          </a:p>
        </p:txBody>
      </p:sp>
      <p:sp>
        <p:nvSpPr>
          <p:cNvPr id="9" name="TextBox 9"/>
          <p:cNvSpPr txBox="1"/>
          <p:nvPr/>
        </p:nvSpPr>
        <p:spPr>
          <a:xfrm>
            <a:off x="744094" y="603955"/>
            <a:ext cx="8877045" cy="1359025"/>
          </a:xfrm>
          <a:prstGeom prst="rect">
            <a:avLst/>
          </a:prstGeom>
        </p:spPr>
        <p:txBody>
          <a:bodyPr lIns="0" tIns="0" rIns="0" bIns="0" rtlCol="0" anchor="t">
            <a:spAutoFit/>
          </a:bodyPr>
          <a:lstStyle/>
          <a:p>
            <a:pPr algn="l">
              <a:lnSpc>
                <a:spcPts val="5418"/>
              </a:lnSpc>
            </a:pPr>
            <a:r>
              <a:rPr lang="en-US" sz="3870">
                <a:solidFill>
                  <a:srgbClr val="FFFFFF"/>
                </a:solidFill>
                <a:latin typeface="Cy Grotesk Grand"/>
                <a:ea typeface="Cy Grotesk Grand"/>
                <a:cs typeface="Cy Grotesk Grand"/>
                <a:sym typeface="Cy Grotesk Grand"/>
              </a:rPr>
              <a:t>03 - Complexity in the community</a:t>
            </a:r>
          </a:p>
        </p:txBody>
      </p:sp>
      <p:sp>
        <p:nvSpPr>
          <p:cNvPr id="10" name="TextBox 10"/>
          <p:cNvSpPr txBox="1"/>
          <p:nvPr/>
        </p:nvSpPr>
        <p:spPr>
          <a:xfrm>
            <a:off x="744094" y="5994949"/>
            <a:ext cx="12485439" cy="2184400"/>
          </a:xfrm>
          <a:prstGeom prst="rect">
            <a:avLst/>
          </a:prstGeom>
        </p:spPr>
        <p:txBody>
          <a:bodyPr lIns="0" tIns="0" rIns="0" bIns="0" rtlCol="0" anchor="t">
            <a:spAutoFit/>
          </a:bodyPr>
          <a:lstStyle/>
          <a:p>
            <a:pPr algn="l">
              <a:lnSpc>
                <a:spcPts val="3499"/>
              </a:lnSpc>
            </a:pPr>
            <a:r>
              <a:rPr lang="en-US" sz="2499" dirty="0">
                <a:solidFill>
                  <a:srgbClr val="FFFFFF"/>
                </a:solidFill>
                <a:latin typeface="Cy Grotesk Grand"/>
                <a:ea typeface="Cy Grotesk Grand"/>
                <a:cs typeface="Cy Grotesk Grand"/>
                <a:sym typeface="Cy Grotesk Grand"/>
              </a:rPr>
              <a:t>communities grow over time, and it almost always introduces complexity along the way.</a:t>
            </a:r>
          </a:p>
          <a:p>
            <a:pPr marL="539749" lvl="1" indent="-269875" algn="l">
              <a:lnSpc>
                <a:spcPts val="3499"/>
              </a:lnSpc>
              <a:buFont typeface="Arial"/>
              <a:buChar char="•"/>
            </a:pPr>
            <a:r>
              <a:rPr lang="en-US" sz="2499" dirty="0">
                <a:solidFill>
                  <a:srgbClr val="FFFFFF"/>
                </a:solidFill>
                <a:latin typeface="Cy Grotesk Grand"/>
                <a:ea typeface="Cy Grotesk Grand"/>
                <a:cs typeface="Cy Grotesk Grand"/>
                <a:sym typeface="Cy Grotesk Grand"/>
              </a:rPr>
              <a:t>technically complex</a:t>
            </a:r>
          </a:p>
          <a:p>
            <a:pPr marL="539749" lvl="1" indent="-269875" algn="l">
              <a:lnSpc>
                <a:spcPts val="3499"/>
              </a:lnSpc>
              <a:buFont typeface="Arial"/>
              <a:buChar char="•"/>
            </a:pPr>
            <a:r>
              <a:rPr lang="en-US" sz="2499" dirty="0">
                <a:solidFill>
                  <a:srgbClr val="FFFFFF"/>
                </a:solidFill>
                <a:latin typeface="Cy Grotesk Grand"/>
                <a:ea typeface="Cy Grotesk Grand"/>
                <a:cs typeface="Cy Grotesk Grand"/>
                <a:sym typeface="Cy Grotesk Grand"/>
              </a:rPr>
              <a:t>bureaucratically complex</a:t>
            </a:r>
          </a:p>
          <a:p>
            <a:pPr marL="539749" lvl="1" indent="-269875" algn="l">
              <a:lnSpc>
                <a:spcPts val="3499"/>
              </a:lnSpc>
              <a:buFont typeface="Arial"/>
              <a:buChar char="•"/>
            </a:pPr>
            <a:r>
              <a:rPr lang="en-US" sz="2499" dirty="0">
                <a:solidFill>
                  <a:srgbClr val="FFFFFF"/>
                </a:solidFill>
                <a:latin typeface="Cy Grotesk Grand"/>
                <a:ea typeface="Cy Grotesk Grand"/>
                <a:cs typeface="Cy Grotesk Grand"/>
                <a:sym typeface="Cy Grotesk Grand"/>
              </a:rPr>
              <a:t>just complex</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222222"/>
        </a:solidFill>
        <a:effectLst/>
      </p:bgPr>
    </p:bg>
    <p:spTree>
      <p:nvGrpSpPr>
        <p:cNvPr id="1" name=""/>
        <p:cNvGrpSpPr/>
        <p:nvPr/>
      </p:nvGrpSpPr>
      <p:grpSpPr>
        <a:xfrm>
          <a:off x="0" y="0"/>
          <a:ext cx="0" cy="0"/>
          <a:chOff x="0" y="0"/>
          <a:chExt cx="0" cy="0"/>
        </a:xfrm>
      </p:grpSpPr>
      <p:sp>
        <p:nvSpPr>
          <p:cNvPr id="2" name="AutoShape 2"/>
          <p:cNvSpPr/>
          <p:nvPr/>
        </p:nvSpPr>
        <p:spPr>
          <a:xfrm>
            <a:off x="25273" y="1819887"/>
            <a:ext cx="18243677" cy="0"/>
          </a:xfrm>
          <a:prstGeom prst="line">
            <a:avLst/>
          </a:prstGeom>
          <a:ln w="9525" cap="flat">
            <a:solidFill>
              <a:srgbClr val="FFFFFF"/>
            </a:solidFill>
            <a:prstDash val="solid"/>
            <a:headEnd type="none" w="sm" len="sm"/>
            <a:tailEnd type="none" w="sm" len="sm"/>
          </a:ln>
        </p:spPr>
        <p:txBody>
          <a:bodyPr/>
          <a:lstStyle/>
          <a:p>
            <a:endParaRPr lang="en-US"/>
          </a:p>
        </p:txBody>
      </p:sp>
      <p:sp>
        <p:nvSpPr>
          <p:cNvPr id="3" name="Freeform 3"/>
          <p:cNvSpPr/>
          <p:nvPr/>
        </p:nvSpPr>
        <p:spPr>
          <a:xfrm>
            <a:off x="11820969" y="2377100"/>
            <a:ext cx="4664378" cy="4658910"/>
          </a:xfrm>
          <a:custGeom>
            <a:avLst/>
            <a:gdLst/>
            <a:ahLst/>
            <a:cxnLst/>
            <a:rect l="l" t="t" r="r" b="b"/>
            <a:pathLst>
              <a:path w="4664378" h="4658910">
                <a:moveTo>
                  <a:pt x="0" y="0"/>
                </a:moveTo>
                <a:lnTo>
                  <a:pt x="4664379" y="0"/>
                </a:lnTo>
                <a:lnTo>
                  <a:pt x="4664379" y="4658910"/>
                </a:lnTo>
                <a:lnTo>
                  <a:pt x="0" y="4658910"/>
                </a:lnTo>
                <a:lnTo>
                  <a:pt x="0" y="0"/>
                </a:lnTo>
                <a:close/>
              </a:path>
            </a:pathLst>
          </a:custGeom>
          <a:blipFill>
            <a:blip r:embed="rId2"/>
            <a:stretch>
              <a:fillRect/>
            </a:stretch>
          </a:blipFill>
        </p:spPr>
        <p:txBody>
          <a:bodyPr/>
          <a:lstStyle/>
          <a:p>
            <a:endParaRPr lang="en-US"/>
          </a:p>
        </p:txBody>
      </p:sp>
      <p:sp>
        <p:nvSpPr>
          <p:cNvPr id="4" name="TextBox 4"/>
          <p:cNvSpPr txBox="1"/>
          <p:nvPr/>
        </p:nvSpPr>
        <p:spPr>
          <a:xfrm>
            <a:off x="744094" y="589029"/>
            <a:ext cx="8877045" cy="673225"/>
          </a:xfrm>
          <a:prstGeom prst="rect">
            <a:avLst/>
          </a:prstGeom>
        </p:spPr>
        <p:txBody>
          <a:bodyPr lIns="0" tIns="0" rIns="0" bIns="0" rtlCol="0" anchor="t">
            <a:spAutoFit/>
          </a:bodyPr>
          <a:lstStyle/>
          <a:p>
            <a:pPr algn="l">
              <a:lnSpc>
                <a:spcPts val="5418"/>
              </a:lnSpc>
            </a:pPr>
            <a:r>
              <a:rPr lang="en-US" sz="3870">
                <a:solidFill>
                  <a:srgbClr val="FFFFFF"/>
                </a:solidFill>
                <a:latin typeface="Cy Grotesk Grand"/>
                <a:ea typeface="Cy Grotesk Grand"/>
                <a:cs typeface="Cy Grotesk Grand"/>
                <a:sym typeface="Cy Grotesk Grand"/>
              </a:rPr>
              <a:t>whoami</a:t>
            </a:r>
          </a:p>
        </p:txBody>
      </p:sp>
      <p:sp>
        <p:nvSpPr>
          <p:cNvPr id="5" name="TextBox 5"/>
          <p:cNvSpPr txBox="1"/>
          <p:nvPr/>
        </p:nvSpPr>
        <p:spPr>
          <a:xfrm>
            <a:off x="744094" y="2234225"/>
            <a:ext cx="9792520" cy="4932977"/>
          </a:xfrm>
          <a:prstGeom prst="rect">
            <a:avLst/>
          </a:prstGeom>
        </p:spPr>
        <p:txBody>
          <a:bodyPr lIns="0" tIns="0" rIns="0" bIns="0" rtlCol="0" anchor="t">
            <a:spAutoFit/>
          </a:bodyPr>
          <a:lstStyle/>
          <a:p>
            <a:pPr algn="l">
              <a:lnSpc>
                <a:spcPts val="4396"/>
              </a:lnSpc>
            </a:pPr>
            <a:r>
              <a:rPr lang="en-US" sz="2470">
                <a:solidFill>
                  <a:srgbClr val="FFFFFF"/>
                </a:solidFill>
                <a:latin typeface="Cy Grotesk Grand"/>
                <a:ea typeface="Cy Grotesk Grand"/>
                <a:cs typeface="Cy Grotesk Grand"/>
                <a:sym typeface="Cy Grotesk Grand"/>
              </a:rPr>
              <a:t>Name: Jacob Latonis</a:t>
            </a:r>
          </a:p>
          <a:p>
            <a:pPr algn="l">
              <a:lnSpc>
                <a:spcPts val="4396"/>
              </a:lnSpc>
            </a:pPr>
            <a:endParaRPr lang="en-US" sz="2470">
              <a:solidFill>
                <a:srgbClr val="FFFFFF"/>
              </a:solidFill>
              <a:latin typeface="Cy Grotesk Grand"/>
              <a:ea typeface="Cy Grotesk Grand"/>
              <a:cs typeface="Cy Grotesk Grand"/>
              <a:sym typeface="Cy Grotesk Grand"/>
            </a:endParaRPr>
          </a:p>
          <a:p>
            <a:pPr algn="l">
              <a:lnSpc>
                <a:spcPts val="4396"/>
              </a:lnSpc>
            </a:pPr>
            <a:r>
              <a:rPr lang="en-US" sz="2470">
                <a:solidFill>
                  <a:srgbClr val="FFFFFF"/>
                </a:solidFill>
                <a:latin typeface="Cy Grotesk Grand"/>
                <a:ea typeface="Cy Grotesk Grand"/>
                <a:cs typeface="Cy Grotesk Grand"/>
                <a:sym typeface="Cy Grotesk Grand"/>
              </a:rPr>
              <a:t>What I do: Staff Software Engineer, Threat Research @ Proofpoint</a:t>
            </a:r>
          </a:p>
          <a:p>
            <a:pPr algn="l">
              <a:lnSpc>
                <a:spcPts val="4396"/>
              </a:lnSpc>
            </a:pPr>
            <a:endParaRPr lang="en-US" sz="2470">
              <a:solidFill>
                <a:srgbClr val="FFFFFF"/>
              </a:solidFill>
              <a:latin typeface="Cy Grotesk Grand"/>
              <a:ea typeface="Cy Grotesk Grand"/>
              <a:cs typeface="Cy Grotesk Grand"/>
              <a:sym typeface="Cy Grotesk Grand"/>
            </a:endParaRPr>
          </a:p>
          <a:p>
            <a:pPr algn="l">
              <a:lnSpc>
                <a:spcPts val="4396"/>
              </a:lnSpc>
            </a:pPr>
            <a:r>
              <a:rPr lang="en-US" sz="2470">
                <a:solidFill>
                  <a:srgbClr val="FFFFFF"/>
                </a:solidFill>
                <a:latin typeface="Cy Grotesk Grand"/>
                <a:ea typeface="Cy Grotesk Grand"/>
                <a:cs typeface="Cy Grotesk Grand"/>
                <a:sym typeface="Cy Grotesk Grand"/>
              </a:rPr>
              <a:t>Residing in: Boulder, CO</a:t>
            </a:r>
          </a:p>
          <a:p>
            <a:pPr algn="l">
              <a:lnSpc>
                <a:spcPts val="4396"/>
              </a:lnSpc>
            </a:pPr>
            <a:endParaRPr lang="en-US" sz="2470">
              <a:solidFill>
                <a:srgbClr val="FFFFFF"/>
              </a:solidFill>
              <a:latin typeface="Cy Grotesk Grand"/>
              <a:ea typeface="Cy Grotesk Grand"/>
              <a:cs typeface="Cy Grotesk Grand"/>
              <a:sym typeface="Cy Grotesk Grand"/>
            </a:endParaRPr>
          </a:p>
          <a:p>
            <a:pPr algn="l">
              <a:lnSpc>
                <a:spcPts val="4396"/>
              </a:lnSpc>
            </a:pPr>
            <a:r>
              <a:rPr lang="en-US" sz="2470">
                <a:solidFill>
                  <a:srgbClr val="FFFFFF"/>
                </a:solidFill>
                <a:latin typeface="Cy Grotesk Grand"/>
                <a:ea typeface="Cy Grotesk Grand"/>
                <a:cs typeface="Cy Grotesk Grand"/>
                <a:sym typeface="Cy Grotesk Grand"/>
              </a:rPr>
              <a:t>What I do for fun: cycling, running, reading, hiking, open source development</a:t>
            </a:r>
          </a:p>
        </p:txBody>
      </p:sp>
      <p:sp>
        <p:nvSpPr>
          <p:cNvPr id="6" name="TextBox 6"/>
          <p:cNvSpPr txBox="1"/>
          <p:nvPr/>
        </p:nvSpPr>
        <p:spPr>
          <a:xfrm>
            <a:off x="11820969" y="7024327"/>
            <a:ext cx="9792520" cy="513377"/>
          </a:xfrm>
          <a:prstGeom prst="rect">
            <a:avLst/>
          </a:prstGeom>
        </p:spPr>
        <p:txBody>
          <a:bodyPr lIns="0" tIns="0" rIns="0" bIns="0" rtlCol="0" anchor="t">
            <a:spAutoFit/>
          </a:bodyPr>
          <a:lstStyle/>
          <a:p>
            <a:pPr algn="l">
              <a:lnSpc>
                <a:spcPts val="4396"/>
              </a:lnSpc>
            </a:pPr>
            <a:r>
              <a:rPr lang="en-US" sz="2470">
                <a:solidFill>
                  <a:srgbClr val="FFFFFF"/>
                </a:solidFill>
                <a:latin typeface="Cy Grotesk Grand"/>
                <a:ea typeface="Cy Grotesk Grand"/>
                <a:cs typeface="Cy Grotesk Grand"/>
                <a:sym typeface="Cy Grotesk Grand"/>
              </a:rPr>
              <a:t>@jacoblatonis</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222222"/>
        </a:solidFill>
        <a:effectLst/>
      </p:bgPr>
    </p:bg>
    <p:spTree>
      <p:nvGrpSpPr>
        <p:cNvPr id="1" name=""/>
        <p:cNvGrpSpPr/>
        <p:nvPr/>
      </p:nvGrpSpPr>
      <p:grpSpPr>
        <a:xfrm>
          <a:off x="0" y="0"/>
          <a:ext cx="0" cy="0"/>
          <a:chOff x="0" y="0"/>
          <a:chExt cx="0" cy="0"/>
        </a:xfrm>
      </p:grpSpPr>
      <p:sp>
        <p:nvSpPr>
          <p:cNvPr id="2" name="TextBox 2"/>
          <p:cNvSpPr txBox="1"/>
          <p:nvPr/>
        </p:nvSpPr>
        <p:spPr>
          <a:xfrm>
            <a:off x="744094" y="603955"/>
            <a:ext cx="13508203" cy="673225"/>
          </a:xfrm>
          <a:prstGeom prst="rect">
            <a:avLst/>
          </a:prstGeom>
        </p:spPr>
        <p:txBody>
          <a:bodyPr lIns="0" tIns="0" rIns="0" bIns="0" rtlCol="0" anchor="t">
            <a:spAutoFit/>
          </a:bodyPr>
          <a:lstStyle/>
          <a:p>
            <a:pPr algn="l">
              <a:lnSpc>
                <a:spcPts val="5418"/>
              </a:lnSpc>
            </a:pPr>
            <a:r>
              <a:rPr lang="en-US" sz="3870">
                <a:solidFill>
                  <a:srgbClr val="FFFFFF"/>
                </a:solidFill>
                <a:latin typeface="Cy Grotesk Grand"/>
                <a:ea typeface="Cy Grotesk Grand"/>
                <a:cs typeface="Cy Grotesk Grand"/>
                <a:sym typeface="Cy Grotesk Grand"/>
              </a:rPr>
              <a:t>Communicating in the community</a:t>
            </a:r>
          </a:p>
        </p:txBody>
      </p:sp>
      <p:sp>
        <p:nvSpPr>
          <p:cNvPr id="3" name="AutoShape 3"/>
          <p:cNvSpPr/>
          <p:nvPr/>
        </p:nvSpPr>
        <p:spPr>
          <a:xfrm flipV="1">
            <a:off x="11971078" y="1944240"/>
            <a:ext cx="0" cy="8358441"/>
          </a:xfrm>
          <a:prstGeom prst="line">
            <a:avLst/>
          </a:prstGeom>
          <a:ln w="9525" cap="flat">
            <a:solidFill>
              <a:srgbClr val="FFFFFF"/>
            </a:solidFill>
            <a:prstDash val="solid"/>
            <a:headEnd type="none" w="sm" len="sm"/>
            <a:tailEnd type="none" w="sm" len="sm"/>
          </a:ln>
        </p:spPr>
        <p:txBody>
          <a:bodyPr/>
          <a:lstStyle/>
          <a:p>
            <a:endParaRPr lang="en-US"/>
          </a:p>
        </p:txBody>
      </p:sp>
      <p:sp>
        <p:nvSpPr>
          <p:cNvPr id="4" name="AutoShape 4"/>
          <p:cNvSpPr/>
          <p:nvPr/>
        </p:nvSpPr>
        <p:spPr>
          <a:xfrm flipV="1">
            <a:off x="0" y="1944240"/>
            <a:ext cx="18439424" cy="8810"/>
          </a:xfrm>
          <a:prstGeom prst="line">
            <a:avLst/>
          </a:prstGeom>
          <a:ln w="9525" cap="flat">
            <a:solidFill>
              <a:srgbClr val="FFFFFF"/>
            </a:solidFill>
            <a:prstDash val="solid"/>
            <a:headEnd type="none" w="sm" len="sm"/>
            <a:tailEnd type="none" w="sm" len="sm"/>
          </a:ln>
        </p:spPr>
        <p:txBody>
          <a:bodyPr/>
          <a:lstStyle/>
          <a:p>
            <a:endParaRPr lang="en-US"/>
          </a:p>
        </p:txBody>
      </p:sp>
      <p:grpSp>
        <p:nvGrpSpPr>
          <p:cNvPr id="5" name="Group 5"/>
          <p:cNvGrpSpPr/>
          <p:nvPr/>
        </p:nvGrpSpPr>
        <p:grpSpPr>
          <a:xfrm>
            <a:off x="354987" y="9066089"/>
            <a:ext cx="1012013" cy="1012013"/>
            <a:chOff x="0" y="0"/>
            <a:chExt cx="1349351" cy="1349351"/>
          </a:xfrm>
        </p:grpSpPr>
        <p:sp>
          <p:nvSpPr>
            <p:cNvPr id="6" name="AutoShape 6"/>
            <p:cNvSpPr/>
            <p:nvPr/>
          </p:nvSpPr>
          <p:spPr>
            <a:xfrm>
              <a:off x="0" y="681026"/>
              <a:ext cx="1349351" cy="0"/>
            </a:xfrm>
            <a:prstGeom prst="line">
              <a:avLst/>
            </a:prstGeom>
            <a:ln w="12700" cap="flat">
              <a:solidFill>
                <a:srgbClr val="FFFFFF"/>
              </a:solidFill>
              <a:prstDash val="solid"/>
              <a:headEnd type="none" w="sm" len="sm"/>
              <a:tailEnd type="none" w="sm" len="sm"/>
            </a:ln>
          </p:spPr>
          <p:txBody>
            <a:bodyPr/>
            <a:lstStyle/>
            <a:p>
              <a:endParaRPr lang="en-US"/>
            </a:p>
          </p:txBody>
        </p:sp>
        <p:sp>
          <p:nvSpPr>
            <p:cNvPr id="7" name="AutoShape 7"/>
            <p:cNvSpPr/>
            <p:nvPr/>
          </p:nvSpPr>
          <p:spPr>
            <a:xfrm flipV="1">
              <a:off x="668326" y="0"/>
              <a:ext cx="0" cy="1349351"/>
            </a:xfrm>
            <a:prstGeom prst="line">
              <a:avLst/>
            </a:prstGeom>
            <a:ln w="12700" cap="flat">
              <a:solidFill>
                <a:srgbClr val="FFFFFF"/>
              </a:solidFill>
              <a:prstDash val="solid"/>
              <a:headEnd type="none" w="sm" len="sm"/>
              <a:tailEnd type="none" w="sm" len="sm"/>
            </a:ln>
          </p:spPr>
          <p:txBody>
            <a:bodyPr/>
            <a:lstStyle/>
            <a:p>
              <a:endParaRPr lang="en-US"/>
            </a:p>
          </p:txBody>
        </p:sp>
      </p:grpSp>
      <p:sp>
        <p:nvSpPr>
          <p:cNvPr id="8" name="Freeform 8"/>
          <p:cNvSpPr/>
          <p:nvPr/>
        </p:nvSpPr>
        <p:spPr>
          <a:xfrm>
            <a:off x="12991047" y="2319629"/>
            <a:ext cx="1813162" cy="1813162"/>
          </a:xfrm>
          <a:custGeom>
            <a:avLst/>
            <a:gdLst/>
            <a:ahLst/>
            <a:cxnLst/>
            <a:rect l="l" t="t" r="r" b="b"/>
            <a:pathLst>
              <a:path w="1813162" h="1813162">
                <a:moveTo>
                  <a:pt x="0" y="0"/>
                </a:moveTo>
                <a:lnTo>
                  <a:pt x="1813162" y="0"/>
                </a:lnTo>
                <a:lnTo>
                  <a:pt x="1813162" y="1813162"/>
                </a:lnTo>
                <a:lnTo>
                  <a:pt x="0" y="1813162"/>
                </a:lnTo>
                <a:lnTo>
                  <a:pt x="0" y="0"/>
                </a:lnTo>
                <a:close/>
              </a:path>
            </a:pathLst>
          </a:custGeom>
          <a:blipFill>
            <a:blip r:embed="rId2"/>
            <a:stretch>
              <a:fillRect/>
            </a:stretch>
          </a:blipFill>
        </p:spPr>
        <p:txBody>
          <a:bodyPr/>
          <a:lstStyle/>
          <a:p>
            <a:endParaRPr lang="en-US"/>
          </a:p>
        </p:txBody>
      </p:sp>
      <p:sp>
        <p:nvSpPr>
          <p:cNvPr id="9" name="Freeform 9"/>
          <p:cNvSpPr/>
          <p:nvPr/>
        </p:nvSpPr>
        <p:spPr>
          <a:xfrm>
            <a:off x="15587276" y="3480994"/>
            <a:ext cx="1813058" cy="1813058"/>
          </a:xfrm>
          <a:custGeom>
            <a:avLst/>
            <a:gdLst/>
            <a:ahLst/>
            <a:cxnLst/>
            <a:rect l="l" t="t" r="r" b="b"/>
            <a:pathLst>
              <a:path w="1813058" h="1813058">
                <a:moveTo>
                  <a:pt x="0" y="0"/>
                </a:moveTo>
                <a:lnTo>
                  <a:pt x="1813058" y="0"/>
                </a:lnTo>
                <a:lnTo>
                  <a:pt x="1813058" y="1813058"/>
                </a:lnTo>
                <a:lnTo>
                  <a:pt x="0" y="1813058"/>
                </a:lnTo>
                <a:lnTo>
                  <a:pt x="0" y="0"/>
                </a:lnTo>
                <a:close/>
              </a:path>
            </a:pathLst>
          </a:custGeom>
          <a:blipFill>
            <a:blip r:embed="rId3"/>
            <a:stretch>
              <a:fillRect/>
            </a:stretch>
          </a:blipFill>
        </p:spPr>
        <p:txBody>
          <a:bodyPr/>
          <a:lstStyle/>
          <a:p>
            <a:endParaRPr lang="en-US"/>
          </a:p>
        </p:txBody>
      </p:sp>
      <p:sp>
        <p:nvSpPr>
          <p:cNvPr id="10" name="Freeform 10"/>
          <p:cNvSpPr/>
          <p:nvPr/>
        </p:nvSpPr>
        <p:spPr>
          <a:xfrm>
            <a:off x="12991047" y="5199231"/>
            <a:ext cx="1813162" cy="1813162"/>
          </a:xfrm>
          <a:custGeom>
            <a:avLst/>
            <a:gdLst/>
            <a:ahLst/>
            <a:cxnLst/>
            <a:rect l="l" t="t" r="r" b="b"/>
            <a:pathLst>
              <a:path w="1813162" h="1813162">
                <a:moveTo>
                  <a:pt x="0" y="0"/>
                </a:moveTo>
                <a:lnTo>
                  <a:pt x="1813162" y="0"/>
                </a:lnTo>
                <a:lnTo>
                  <a:pt x="1813162" y="1813162"/>
                </a:lnTo>
                <a:lnTo>
                  <a:pt x="0" y="1813162"/>
                </a:lnTo>
                <a:lnTo>
                  <a:pt x="0" y="0"/>
                </a:lnTo>
                <a:close/>
              </a:path>
            </a:pathLst>
          </a:custGeom>
          <a:blipFill>
            <a:blip r:embed="rId4"/>
            <a:stretch>
              <a:fillRect/>
            </a:stretch>
          </a:blipFill>
        </p:spPr>
        <p:txBody>
          <a:bodyPr/>
          <a:lstStyle/>
          <a:p>
            <a:endParaRPr lang="en-US"/>
          </a:p>
        </p:txBody>
      </p:sp>
      <p:sp>
        <p:nvSpPr>
          <p:cNvPr id="11" name="Freeform 11"/>
          <p:cNvSpPr/>
          <p:nvPr/>
        </p:nvSpPr>
        <p:spPr>
          <a:xfrm>
            <a:off x="15587276" y="6741922"/>
            <a:ext cx="1835198" cy="1835198"/>
          </a:xfrm>
          <a:custGeom>
            <a:avLst/>
            <a:gdLst/>
            <a:ahLst/>
            <a:cxnLst/>
            <a:rect l="l" t="t" r="r" b="b"/>
            <a:pathLst>
              <a:path w="1835198" h="1835198">
                <a:moveTo>
                  <a:pt x="0" y="0"/>
                </a:moveTo>
                <a:lnTo>
                  <a:pt x="1835198" y="0"/>
                </a:lnTo>
                <a:lnTo>
                  <a:pt x="1835198" y="1835198"/>
                </a:lnTo>
                <a:lnTo>
                  <a:pt x="0" y="1835198"/>
                </a:lnTo>
                <a:lnTo>
                  <a:pt x="0" y="0"/>
                </a:lnTo>
                <a:close/>
              </a:path>
            </a:pathLst>
          </a:custGeom>
          <a:blipFill>
            <a:blip r:embed="rId5"/>
            <a:stretch>
              <a:fillRect/>
            </a:stretch>
          </a:blipFill>
        </p:spPr>
        <p:txBody>
          <a:bodyPr/>
          <a:lstStyle/>
          <a:p>
            <a:endParaRPr lang="en-US"/>
          </a:p>
        </p:txBody>
      </p:sp>
      <p:sp>
        <p:nvSpPr>
          <p:cNvPr id="12" name="Freeform 12"/>
          <p:cNvSpPr/>
          <p:nvPr/>
        </p:nvSpPr>
        <p:spPr>
          <a:xfrm>
            <a:off x="13012114" y="8079193"/>
            <a:ext cx="1813162" cy="1813162"/>
          </a:xfrm>
          <a:custGeom>
            <a:avLst/>
            <a:gdLst/>
            <a:ahLst/>
            <a:cxnLst/>
            <a:rect l="l" t="t" r="r" b="b"/>
            <a:pathLst>
              <a:path w="1813162" h="1813162">
                <a:moveTo>
                  <a:pt x="0" y="0"/>
                </a:moveTo>
                <a:lnTo>
                  <a:pt x="1813162" y="0"/>
                </a:lnTo>
                <a:lnTo>
                  <a:pt x="1813162" y="1813162"/>
                </a:lnTo>
                <a:lnTo>
                  <a:pt x="0" y="1813162"/>
                </a:lnTo>
                <a:lnTo>
                  <a:pt x="0" y="0"/>
                </a:lnTo>
                <a:close/>
              </a:path>
            </a:pathLst>
          </a:custGeom>
          <a:blipFill>
            <a:blip r:embed="rId6"/>
            <a:stretch>
              <a:fillRect/>
            </a:stretch>
          </a:blipFill>
        </p:spPr>
        <p:txBody>
          <a:bodyPr/>
          <a:lstStyle/>
          <a:p>
            <a:endParaRPr lang="en-US"/>
          </a:p>
        </p:txBody>
      </p:sp>
      <p:sp>
        <p:nvSpPr>
          <p:cNvPr id="13" name="TextBox 13"/>
          <p:cNvSpPr txBox="1"/>
          <p:nvPr/>
        </p:nvSpPr>
        <p:spPr>
          <a:xfrm>
            <a:off x="860994" y="3867116"/>
            <a:ext cx="9941680" cy="3145277"/>
          </a:xfrm>
          <a:prstGeom prst="rect">
            <a:avLst/>
          </a:prstGeom>
        </p:spPr>
        <p:txBody>
          <a:bodyPr lIns="0" tIns="0" rIns="0" bIns="0" rtlCol="0" anchor="t">
            <a:spAutoFit/>
          </a:bodyPr>
          <a:lstStyle/>
          <a:p>
            <a:pPr algn="l">
              <a:lnSpc>
                <a:spcPts val="5065"/>
              </a:lnSpc>
            </a:pPr>
            <a:r>
              <a:rPr lang="en-US" sz="3618">
                <a:solidFill>
                  <a:srgbClr val="FFFFFF"/>
                </a:solidFill>
                <a:latin typeface="Cy Grotesk Grand"/>
                <a:ea typeface="Cy Grotesk Grand"/>
                <a:cs typeface="Cy Grotesk Grand"/>
                <a:sym typeface="Cy Grotesk Grand"/>
              </a:rPr>
              <a:t>Communicating and reporting issues, bugs, findings, use-cases, etc. is usually where the community first starts to find some complexity</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222222"/>
        </a:solidFill>
        <a:effectLst/>
      </p:bgPr>
    </p:bg>
    <p:spTree>
      <p:nvGrpSpPr>
        <p:cNvPr id="1" name=""/>
        <p:cNvGrpSpPr/>
        <p:nvPr/>
      </p:nvGrpSpPr>
      <p:grpSpPr>
        <a:xfrm>
          <a:off x="0" y="0"/>
          <a:ext cx="0" cy="0"/>
          <a:chOff x="0" y="0"/>
          <a:chExt cx="0" cy="0"/>
        </a:xfrm>
      </p:grpSpPr>
      <p:sp>
        <p:nvSpPr>
          <p:cNvPr id="2" name="TextBox 2"/>
          <p:cNvSpPr txBox="1"/>
          <p:nvPr/>
        </p:nvSpPr>
        <p:spPr>
          <a:xfrm>
            <a:off x="744094" y="391304"/>
            <a:ext cx="13508203" cy="1359025"/>
          </a:xfrm>
          <a:prstGeom prst="rect">
            <a:avLst/>
          </a:prstGeom>
        </p:spPr>
        <p:txBody>
          <a:bodyPr lIns="0" tIns="0" rIns="0" bIns="0" rtlCol="0" anchor="t">
            <a:spAutoFit/>
          </a:bodyPr>
          <a:lstStyle/>
          <a:p>
            <a:pPr algn="l">
              <a:lnSpc>
                <a:spcPts val="5418"/>
              </a:lnSpc>
            </a:pPr>
            <a:r>
              <a:rPr lang="en-US" sz="3870">
                <a:solidFill>
                  <a:srgbClr val="FFFFFF"/>
                </a:solidFill>
                <a:latin typeface="Cy Grotesk Grand"/>
                <a:ea typeface="Cy Grotesk Grand"/>
                <a:cs typeface="Cy Grotesk Grand"/>
                <a:sym typeface="Cy Grotesk Grand"/>
              </a:rPr>
              <a:t>Communicating in the community (cont’d)</a:t>
            </a:r>
          </a:p>
        </p:txBody>
      </p:sp>
      <p:sp>
        <p:nvSpPr>
          <p:cNvPr id="3" name="AutoShape 3"/>
          <p:cNvSpPr/>
          <p:nvPr/>
        </p:nvSpPr>
        <p:spPr>
          <a:xfrm flipV="1">
            <a:off x="11971078" y="1944240"/>
            <a:ext cx="0" cy="8358441"/>
          </a:xfrm>
          <a:prstGeom prst="line">
            <a:avLst/>
          </a:prstGeom>
          <a:ln w="9525" cap="flat">
            <a:solidFill>
              <a:srgbClr val="FFFFFF"/>
            </a:solidFill>
            <a:prstDash val="solid"/>
            <a:headEnd type="none" w="sm" len="sm"/>
            <a:tailEnd type="none" w="sm" len="sm"/>
          </a:ln>
        </p:spPr>
        <p:txBody>
          <a:bodyPr/>
          <a:lstStyle/>
          <a:p>
            <a:endParaRPr lang="en-US"/>
          </a:p>
        </p:txBody>
      </p:sp>
      <p:sp>
        <p:nvSpPr>
          <p:cNvPr id="4" name="AutoShape 4"/>
          <p:cNvSpPr/>
          <p:nvPr/>
        </p:nvSpPr>
        <p:spPr>
          <a:xfrm flipV="1">
            <a:off x="0" y="1944240"/>
            <a:ext cx="18439424" cy="8810"/>
          </a:xfrm>
          <a:prstGeom prst="line">
            <a:avLst/>
          </a:prstGeom>
          <a:ln w="9525" cap="flat">
            <a:solidFill>
              <a:srgbClr val="FFFFFF"/>
            </a:solidFill>
            <a:prstDash val="solid"/>
            <a:headEnd type="none" w="sm" len="sm"/>
            <a:tailEnd type="none" w="sm" len="sm"/>
          </a:ln>
        </p:spPr>
        <p:txBody>
          <a:bodyPr/>
          <a:lstStyle/>
          <a:p>
            <a:endParaRPr lang="en-US"/>
          </a:p>
        </p:txBody>
      </p:sp>
      <p:grpSp>
        <p:nvGrpSpPr>
          <p:cNvPr id="5" name="Group 5"/>
          <p:cNvGrpSpPr/>
          <p:nvPr/>
        </p:nvGrpSpPr>
        <p:grpSpPr>
          <a:xfrm>
            <a:off x="354987" y="9066089"/>
            <a:ext cx="1012013" cy="1012013"/>
            <a:chOff x="0" y="0"/>
            <a:chExt cx="1349351" cy="1349351"/>
          </a:xfrm>
        </p:grpSpPr>
        <p:sp>
          <p:nvSpPr>
            <p:cNvPr id="6" name="AutoShape 6"/>
            <p:cNvSpPr/>
            <p:nvPr/>
          </p:nvSpPr>
          <p:spPr>
            <a:xfrm>
              <a:off x="0" y="681026"/>
              <a:ext cx="1349351" cy="0"/>
            </a:xfrm>
            <a:prstGeom prst="line">
              <a:avLst/>
            </a:prstGeom>
            <a:ln w="12700" cap="flat">
              <a:solidFill>
                <a:srgbClr val="FFFFFF"/>
              </a:solidFill>
              <a:prstDash val="solid"/>
              <a:headEnd type="none" w="sm" len="sm"/>
              <a:tailEnd type="none" w="sm" len="sm"/>
            </a:ln>
          </p:spPr>
          <p:txBody>
            <a:bodyPr/>
            <a:lstStyle/>
            <a:p>
              <a:endParaRPr lang="en-US"/>
            </a:p>
          </p:txBody>
        </p:sp>
        <p:sp>
          <p:nvSpPr>
            <p:cNvPr id="7" name="AutoShape 7"/>
            <p:cNvSpPr/>
            <p:nvPr/>
          </p:nvSpPr>
          <p:spPr>
            <a:xfrm flipV="1">
              <a:off x="668326" y="0"/>
              <a:ext cx="0" cy="1349351"/>
            </a:xfrm>
            <a:prstGeom prst="line">
              <a:avLst/>
            </a:prstGeom>
            <a:ln w="12700" cap="flat">
              <a:solidFill>
                <a:srgbClr val="FFFFFF"/>
              </a:solidFill>
              <a:prstDash val="solid"/>
              <a:headEnd type="none" w="sm" len="sm"/>
              <a:tailEnd type="none" w="sm" len="sm"/>
            </a:ln>
          </p:spPr>
          <p:txBody>
            <a:bodyPr/>
            <a:lstStyle/>
            <a:p>
              <a:endParaRPr lang="en-US"/>
            </a:p>
          </p:txBody>
        </p:sp>
      </p:grpSp>
      <p:sp>
        <p:nvSpPr>
          <p:cNvPr id="8" name="Freeform 8"/>
          <p:cNvSpPr/>
          <p:nvPr/>
        </p:nvSpPr>
        <p:spPr>
          <a:xfrm>
            <a:off x="12991047" y="2319629"/>
            <a:ext cx="1813162" cy="1813162"/>
          </a:xfrm>
          <a:custGeom>
            <a:avLst/>
            <a:gdLst/>
            <a:ahLst/>
            <a:cxnLst/>
            <a:rect l="l" t="t" r="r" b="b"/>
            <a:pathLst>
              <a:path w="1813162" h="1813162">
                <a:moveTo>
                  <a:pt x="0" y="0"/>
                </a:moveTo>
                <a:lnTo>
                  <a:pt x="1813162" y="0"/>
                </a:lnTo>
                <a:lnTo>
                  <a:pt x="1813162" y="1813162"/>
                </a:lnTo>
                <a:lnTo>
                  <a:pt x="0" y="1813162"/>
                </a:lnTo>
                <a:lnTo>
                  <a:pt x="0" y="0"/>
                </a:lnTo>
                <a:close/>
              </a:path>
            </a:pathLst>
          </a:custGeom>
          <a:blipFill>
            <a:blip r:embed="rId2"/>
            <a:stretch>
              <a:fillRect/>
            </a:stretch>
          </a:blipFill>
        </p:spPr>
        <p:txBody>
          <a:bodyPr/>
          <a:lstStyle/>
          <a:p>
            <a:endParaRPr lang="en-US"/>
          </a:p>
        </p:txBody>
      </p:sp>
      <p:sp>
        <p:nvSpPr>
          <p:cNvPr id="9" name="Freeform 9"/>
          <p:cNvSpPr/>
          <p:nvPr/>
        </p:nvSpPr>
        <p:spPr>
          <a:xfrm>
            <a:off x="15587276" y="3480994"/>
            <a:ext cx="1813058" cy="1813058"/>
          </a:xfrm>
          <a:custGeom>
            <a:avLst/>
            <a:gdLst/>
            <a:ahLst/>
            <a:cxnLst/>
            <a:rect l="l" t="t" r="r" b="b"/>
            <a:pathLst>
              <a:path w="1813058" h="1813058">
                <a:moveTo>
                  <a:pt x="0" y="0"/>
                </a:moveTo>
                <a:lnTo>
                  <a:pt x="1813058" y="0"/>
                </a:lnTo>
                <a:lnTo>
                  <a:pt x="1813058" y="1813058"/>
                </a:lnTo>
                <a:lnTo>
                  <a:pt x="0" y="1813058"/>
                </a:lnTo>
                <a:lnTo>
                  <a:pt x="0" y="0"/>
                </a:lnTo>
                <a:close/>
              </a:path>
            </a:pathLst>
          </a:custGeom>
          <a:blipFill>
            <a:blip r:embed="rId3"/>
            <a:stretch>
              <a:fillRect/>
            </a:stretch>
          </a:blipFill>
        </p:spPr>
        <p:txBody>
          <a:bodyPr/>
          <a:lstStyle/>
          <a:p>
            <a:endParaRPr lang="en-US"/>
          </a:p>
        </p:txBody>
      </p:sp>
      <p:sp>
        <p:nvSpPr>
          <p:cNvPr id="10" name="Freeform 10"/>
          <p:cNvSpPr/>
          <p:nvPr/>
        </p:nvSpPr>
        <p:spPr>
          <a:xfrm>
            <a:off x="12991047" y="5199231"/>
            <a:ext cx="1813162" cy="1813162"/>
          </a:xfrm>
          <a:custGeom>
            <a:avLst/>
            <a:gdLst/>
            <a:ahLst/>
            <a:cxnLst/>
            <a:rect l="l" t="t" r="r" b="b"/>
            <a:pathLst>
              <a:path w="1813162" h="1813162">
                <a:moveTo>
                  <a:pt x="0" y="0"/>
                </a:moveTo>
                <a:lnTo>
                  <a:pt x="1813162" y="0"/>
                </a:lnTo>
                <a:lnTo>
                  <a:pt x="1813162" y="1813162"/>
                </a:lnTo>
                <a:lnTo>
                  <a:pt x="0" y="1813162"/>
                </a:lnTo>
                <a:lnTo>
                  <a:pt x="0" y="0"/>
                </a:lnTo>
                <a:close/>
              </a:path>
            </a:pathLst>
          </a:custGeom>
          <a:blipFill>
            <a:blip r:embed="rId4"/>
            <a:stretch>
              <a:fillRect/>
            </a:stretch>
          </a:blipFill>
        </p:spPr>
        <p:txBody>
          <a:bodyPr/>
          <a:lstStyle/>
          <a:p>
            <a:endParaRPr lang="en-US"/>
          </a:p>
        </p:txBody>
      </p:sp>
      <p:sp>
        <p:nvSpPr>
          <p:cNvPr id="11" name="Freeform 11"/>
          <p:cNvSpPr/>
          <p:nvPr/>
        </p:nvSpPr>
        <p:spPr>
          <a:xfrm>
            <a:off x="15587276" y="6741922"/>
            <a:ext cx="1835198" cy="1835198"/>
          </a:xfrm>
          <a:custGeom>
            <a:avLst/>
            <a:gdLst/>
            <a:ahLst/>
            <a:cxnLst/>
            <a:rect l="l" t="t" r="r" b="b"/>
            <a:pathLst>
              <a:path w="1835198" h="1835198">
                <a:moveTo>
                  <a:pt x="0" y="0"/>
                </a:moveTo>
                <a:lnTo>
                  <a:pt x="1835198" y="0"/>
                </a:lnTo>
                <a:lnTo>
                  <a:pt x="1835198" y="1835198"/>
                </a:lnTo>
                <a:lnTo>
                  <a:pt x="0" y="1835198"/>
                </a:lnTo>
                <a:lnTo>
                  <a:pt x="0" y="0"/>
                </a:lnTo>
                <a:close/>
              </a:path>
            </a:pathLst>
          </a:custGeom>
          <a:blipFill>
            <a:blip r:embed="rId5"/>
            <a:stretch>
              <a:fillRect/>
            </a:stretch>
          </a:blipFill>
        </p:spPr>
        <p:txBody>
          <a:bodyPr/>
          <a:lstStyle/>
          <a:p>
            <a:endParaRPr lang="en-US"/>
          </a:p>
        </p:txBody>
      </p:sp>
      <p:sp>
        <p:nvSpPr>
          <p:cNvPr id="12" name="Freeform 12"/>
          <p:cNvSpPr/>
          <p:nvPr/>
        </p:nvSpPr>
        <p:spPr>
          <a:xfrm>
            <a:off x="13012114" y="8079193"/>
            <a:ext cx="1813162" cy="1813162"/>
          </a:xfrm>
          <a:custGeom>
            <a:avLst/>
            <a:gdLst/>
            <a:ahLst/>
            <a:cxnLst/>
            <a:rect l="l" t="t" r="r" b="b"/>
            <a:pathLst>
              <a:path w="1813162" h="1813162">
                <a:moveTo>
                  <a:pt x="0" y="0"/>
                </a:moveTo>
                <a:lnTo>
                  <a:pt x="1813162" y="0"/>
                </a:lnTo>
                <a:lnTo>
                  <a:pt x="1813162" y="1813162"/>
                </a:lnTo>
                <a:lnTo>
                  <a:pt x="0" y="1813162"/>
                </a:lnTo>
                <a:lnTo>
                  <a:pt x="0" y="0"/>
                </a:lnTo>
                <a:close/>
              </a:path>
            </a:pathLst>
          </a:custGeom>
          <a:blipFill>
            <a:blip r:embed="rId6"/>
            <a:stretch>
              <a:fillRect/>
            </a:stretch>
          </a:blipFill>
        </p:spPr>
        <p:txBody>
          <a:bodyPr/>
          <a:lstStyle/>
          <a:p>
            <a:endParaRPr lang="en-US"/>
          </a:p>
        </p:txBody>
      </p:sp>
      <p:sp>
        <p:nvSpPr>
          <p:cNvPr id="13" name="TextBox 13"/>
          <p:cNvSpPr txBox="1"/>
          <p:nvPr/>
        </p:nvSpPr>
        <p:spPr>
          <a:xfrm>
            <a:off x="744094" y="2914586"/>
            <a:ext cx="9941680" cy="6315777"/>
          </a:xfrm>
          <a:prstGeom prst="rect">
            <a:avLst/>
          </a:prstGeom>
        </p:spPr>
        <p:txBody>
          <a:bodyPr lIns="0" tIns="0" rIns="0" bIns="0" rtlCol="0" anchor="t">
            <a:spAutoFit/>
          </a:bodyPr>
          <a:lstStyle/>
          <a:p>
            <a:pPr marL="781137" lvl="1" indent="-390568" algn="l">
              <a:lnSpc>
                <a:spcPts val="5065"/>
              </a:lnSpc>
              <a:buFont typeface="Arial"/>
              <a:buChar char="•"/>
            </a:pPr>
            <a:r>
              <a:rPr lang="en-US" sz="3618" dirty="0">
                <a:solidFill>
                  <a:srgbClr val="FFFFFF"/>
                </a:solidFill>
                <a:latin typeface="Cy Grotesk Grand"/>
                <a:ea typeface="Cy Grotesk Grand"/>
                <a:cs typeface="Cy Grotesk Grand"/>
                <a:sym typeface="Cy Grotesk Grand"/>
              </a:rPr>
              <a:t>where do </a:t>
            </a:r>
            <a:r>
              <a:rPr lang="en-US" sz="3618" dirty="0" err="1">
                <a:solidFill>
                  <a:srgbClr val="FFFFFF"/>
                </a:solidFill>
                <a:latin typeface="Cy Grotesk Grand"/>
                <a:ea typeface="Cy Grotesk Grand"/>
                <a:cs typeface="Cy Grotesk Grand"/>
                <a:sym typeface="Cy Grotesk Grand"/>
              </a:rPr>
              <a:t>i</a:t>
            </a:r>
            <a:r>
              <a:rPr lang="en-US" sz="3618" dirty="0">
                <a:solidFill>
                  <a:srgbClr val="FFFFFF"/>
                </a:solidFill>
                <a:latin typeface="Cy Grotesk Grand"/>
                <a:ea typeface="Cy Grotesk Grand"/>
                <a:cs typeface="Cy Grotesk Grand"/>
                <a:sym typeface="Cy Grotesk Grand"/>
              </a:rPr>
              <a:t> report this bug?</a:t>
            </a:r>
          </a:p>
          <a:p>
            <a:pPr marL="1562274" lvl="2" indent="-520758" algn="l">
              <a:lnSpc>
                <a:spcPts val="5065"/>
              </a:lnSpc>
              <a:buFont typeface="Arial"/>
              <a:buChar char="⚬"/>
            </a:pPr>
            <a:r>
              <a:rPr lang="en-US" sz="3618" dirty="0" err="1">
                <a:solidFill>
                  <a:srgbClr val="FFFFFF"/>
                </a:solidFill>
                <a:latin typeface="Cy Grotesk Grand"/>
                <a:ea typeface="Cy Grotesk Grand"/>
                <a:cs typeface="Cy Grotesk Grand"/>
                <a:sym typeface="Cy Grotesk Grand"/>
              </a:rPr>
              <a:t>github</a:t>
            </a:r>
            <a:endParaRPr lang="en-US" sz="3618" dirty="0">
              <a:solidFill>
                <a:srgbClr val="FFFFFF"/>
              </a:solidFill>
              <a:latin typeface="Cy Grotesk Grand"/>
              <a:ea typeface="Cy Grotesk Grand"/>
              <a:cs typeface="Cy Grotesk Grand"/>
              <a:sym typeface="Cy Grotesk Grand"/>
            </a:endParaRPr>
          </a:p>
          <a:p>
            <a:pPr marL="781137" lvl="1" indent="-390568" algn="l">
              <a:lnSpc>
                <a:spcPts val="5065"/>
              </a:lnSpc>
              <a:buFont typeface="Arial"/>
              <a:buChar char="•"/>
            </a:pPr>
            <a:r>
              <a:rPr lang="en-US" sz="3618" dirty="0">
                <a:solidFill>
                  <a:srgbClr val="FFFFFF"/>
                </a:solidFill>
                <a:latin typeface="Cy Grotesk Grand"/>
                <a:ea typeface="Cy Grotesk Grand"/>
                <a:cs typeface="Cy Grotesk Grand"/>
                <a:sym typeface="Cy Grotesk Grand"/>
              </a:rPr>
              <a:t>how do </a:t>
            </a:r>
            <a:r>
              <a:rPr lang="en-US" sz="3618" dirty="0" err="1">
                <a:solidFill>
                  <a:srgbClr val="FFFFFF"/>
                </a:solidFill>
                <a:latin typeface="Cy Grotesk Grand"/>
                <a:ea typeface="Cy Grotesk Grand"/>
                <a:cs typeface="Cy Grotesk Grand"/>
                <a:sym typeface="Cy Grotesk Grand"/>
              </a:rPr>
              <a:t>i</a:t>
            </a:r>
            <a:r>
              <a:rPr lang="en-US" sz="3618" dirty="0">
                <a:solidFill>
                  <a:srgbClr val="FFFFFF"/>
                </a:solidFill>
                <a:latin typeface="Cy Grotesk Grand"/>
                <a:ea typeface="Cy Grotesk Grand"/>
                <a:cs typeface="Cy Grotesk Grand"/>
                <a:sym typeface="Cy Grotesk Grand"/>
              </a:rPr>
              <a:t> ask questions?</a:t>
            </a:r>
          </a:p>
          <a:p>
            <a:pPr marL="1562274" lvl="2" indent="-520758" algn="l">
              <a:lnSpc>
                <a:spcPts val="5065"/>
              </a:lnSpc>
              <a:buFont typeface="Arial"/>
              <a:buChar char="⚬"/>
            </a:pPr>
            <a:r>
              <a:rPr lang="en-US" sz="3618" dirty="0">
                <a:solidFill>
                  <a:srgbClr val="FFFFFF"/>
                </a:solidFill>
                <a:latin typeface="Cy Grotesk Grand"/>
                <a:ea typeface="Cy Grotesk Grand"/>
                <a:cs typeface="Cy Grotesk Grand"/>
                <a:sym typeface="Cy Grotesk Grand"/>
              </a:rPr>
              <a:t>discord</a:t>
            </a:r>
          </a:p>
          <a:p>
            <a:pPr marL="1562274" lvl="2" indent="-520758" algn="l">
              <a:lnSpc>
                <a:spcPts val="5065"/>
              </a:lnSpc>
              <a:buFont typeface="Arial"/>
              <a:buChar char="⚬"/>
            </a:pPr>
            <a:r>
              <a:rPr lang="en-US" sz="3618" dirty="0" err="1">
                <a:solidFill>
                  <a:srgbClr val="FFFFFF"/>
                </a:solidFill>
                <a:latin typeface="Cy Grotesk Grand"/>
                <a:ea typeface="Cy Grotesk Grand"/>
                <a:cs typeface="Cy Grotesk Grand"/>
                <a:sym typeface="Cy Grotesk Grand"/>
              </a:rPr>
              <a:t>stackoverflow</a:t>
            </a:r>
            <a:endParaRPr lang="en-US" sz="3618" dirty="0">
              <a:solidFill>
                <a:srgbClr val="FFFFFF"/>
              </a:solidFill>
              <a:latin typeface="Cy Grotesk Grand"/>
              <a:ea typeface="Cy Grotesk Grand"/>
              <a:cs typeface="Cy Grotesk Grand"/>
              <a:sym typeface="Cy Grotesk Grand"/>
            </a:endParaRPr>
          </a:p>
          <a:p>
            <a:pPr marL="781137" lvl="1" indent="-390568" algn="l">
              <a:lnSpc>
                <a:spcPts val="5065"/>
              </a:lnSpc>
              <a:buFont typeface="Arial"/>
              <a:buChar char="•"/>
            </a:pPr>
            <a:r>
              <a:rPr lang="en-US" sz="3618" dirty="0">
                <a:solidFill>
                  <a:srgbClr val="FFFFFF"/>
                </a:solidFill>
                <a:latin typeface="Cy Grotesk Grand"/>
                <a:ea typeface="Cy Grotesk Grand"/>
                <a:cs typeface="Cy Grotesk Grand"/>
                <a:sym typeface="Cy Grotesk Grand"/>
              </a:rPr>
              <a:t>is this expected behavior?</a:t>
            </a:r>
          </a:p>
          <a:p>
            <a:pPr marL="1562274" lvl="2" indent="-520758" algn="l">
              <a:lnSpc>
                <a:spcPts val="5065"/>
              </a:lnSpc>
              <a:buFont typeface="Arial"/>
              <a:buChar char="⚬"/>
            </a:pPr>
            <a:r>
              <a:rPr lang="en-US" sz="3618" dirty="0">
                <a:solidFill>
                  <a:srgbClr val="FFFFFF"/>
                </a:solidFill>
                <a:latin typeface="Cy Grotesk Grand"/>
                <a:ea typeface="Cy Grotesk Grand"/>
                <a:cs typeface="Cy Grotesk Grand"/>
                <a:sym typeface="Cy Grotesk Grand"/>
              </a:rPr>
              <a:t>post in every channel that exists</a:t>
            </a:r>
          </a:p>
          <a:p>
            <a:pPr marL="2343411" lvl="3" indent="-585853" algn="l">
              <a:lnSpc>
                <a:spcPts val="5065"/>
              </a:lnSpc>
              <a:buFont typeface="Arial"/>
              <a:buChar char="￭"/>
            </a:pPr>
            <a:r>
              <a:rPr lang="en-US" sz="3618" dirty="0">
                <a:solidFill>
                  <a:srgbClr val="FFFFFF"/>
                </a:solidFill>
                <a:latin typeface="Cy Grotesk Grand"/>
                <a:ea typeface="Cy Grotesk Grand"/>
                <a:cs typeface="Cy Grotesk Grand"/>
                <a:sym typeface="Cy Grotesk Grand"/>
              </a:rPr>
              <a:t>yes, including that mailing list</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222222"/>
        </a:solidFill>
        <a:effectLst/>
      </p:bgPr>
    </p:bg>
    <p:spTree>
      <p:nvGrpSpPr>
        <p:cNvPr id="1" name=""/>
        <p:cNvGrpSpPr/>
        <p:nvPr/>
      </p:nvGrpSpPr>
      <p:grpSpPr>
        <a:xfrm>
          <a:off x="0" y="0"/>
          <a:ext cx="0" cy="0"/>
          <a:chOff x="0" y="0"/>
          <a:chExt cx="0" cy="0"/>
        </a:xfrm>
      </p:grpSpPr>
      <p:sp>
        <p:nvSpPr>
          <p:cNvPr id="2" name="AutoShape 2"/>
          <p:cNvSpPr/>
          <p:nvPr/>
        </p:nvSpPr>
        <p:spPr>
          <a:xfrm flipV="1">
            <a:off x="11971078" y="1944240"/>
            <a:ext cx="0" cy="8358441"/>
          </a:xfrm>
          <a:prstGeom prst="line">
            <a:avLst/>
          </a:prstGeom>
          <a:ln w="9525" cap="flat">
            <a:solidFill>
              <a:srgbClr val="FFFFFF"/>
            </a:solidFill>
            <a:prstDash val="solid"/>
            <a:headEnd type="none" w="sm" len="sm"/>
            <a:tailEnd type="none" w="sm" len="sm"/>
          </a:ln>
        </p:spPr>
        <p:txBody>
          <a:bodyPr/>
          <a:lstStyle/>
          <a:p>
            <a:endParaRPr lang="en-US"/>
          </a:p>
        </p:txBody>
      </p:sp>
      <p:sp>
        <p:nvSpPr>
          <p:cNvPr id="3" name="AutoShape 3"/>
          <p:cNvSpPr/>
          <p:nvPr/>
        </p:nvSpPr>
        <p:spPr>
          <a:xfrm flipV="1">
            <a:off x="0" y="1944240"/>
            <a:ext cx="18439424" cy="8810"/>
          </a:xfrm>
          <a:prstGeom prst="line">
            <a:avLst/>
          </a:prstGeom>
          <a:ln w="9525" cap="flat">
            <a:solidFill>
              <a:srgbClr val="FFFFFF"/>
            </a:solidFill>
            <a:prstDash val="solid"/>
            <a:headEnd type="none" w="sm" len="sm"/>
            <a:tailEnd type="none" w="sm" len="sm"/>
          </a:ln>
        </p:spPr>
        <p:txBody>
          <a:bodyPr/>
          <a:lstStyle/>
          <a:p>
            <a:endParaRPr lang="en-US"/>
          </a:p>
        </p:txBody>
      </p:sp>
      <p:grpSp>
        <p:nvGrpSpPr>
          <p:cNvPr id="4" name="Group 4"/>
          <p:cNvGrpSpPr/>
          <p:nvPr/>
        </p:nvGrpSpPr>
        <p:grpSpPr>
          <a:xfrm>
            <a:off x="354987" y="9066089"/>
            <a:ext cx="1012013" cy="1012013"/>
            <a:chOff x="0" y="0"/>
            <a:chExt cx="1349351" cy="1349351"/>
          </a:xfrm>
        </p:grpSpPr>
        <p:sp>
          <p:nvSpPr>
            <p:cNvPr id="5" name="AutoShape 5"/>
            <p:cNvSpPr/>
            <p:nvPr/>
          </p:nvSpPr>
          <p:spPr>
            <a:xfrm>
              <a:off x="0" y="681026"/>
              <a:ext cx="1349351" cy="0"/>
            </a:xfrm>
            <a:prstGeom prst="line">
              <a:avLst/>
            </a:prstGeom>
            <a:ln w="12700" cap="flat">
              <a:solidFill>
                <a:srgbClr val="FFFFFF"/>
              </a:solidFill>
              <a:prstDash val="solid"/>
              <a:headEnd type="none" w="sm" len="sm"/>
              <a:tailEnd type="none" w="sm" len="sm"/>
            </a:ln>
          </p:spPr>
          <p:txBody>
            <a:bodyPr/>
            <a:lstStyle/>
            <a:p>
              <a:endParaRPr lang="en-US"/>
            </a:p>
          </p:txBody>
        </p:sp>
        <p:sp>
          <p:nvSpPr>
            <p:cNvPr id="6" name="AutoShape 6"/>
            <p:cNvSpPr/>
            <p:nvPr/>
          </p:nvSpPr>
          <p:spPr>
            <a:xfrm flipV="1">
              <a:off x="668326" y="0"/>
              <a:ext cx="0" cy="1349351"/>
            </a:xfrm>
            <a:prstGeom prst="line">
              <a:avLst/>
            </a:prstGeom>
            <a:ln w="12700" cap="flat">
              <a:solidFill>
                <a:srgbClr val="FFFFFF"/>
              </a:solidFill>
              <a:prstDash val="solid"/>
              <a:headEnd type="none" w="sm" len="sm"/>
              <a:tailEnd type="none" w="sm" len="sm"/>
            </a:ln>
          </p:spPr>
          <p:txBody>
            <a:bodyPr/>
            <a:lstStyle/>
            <a:p>
              <a:endParaRPr lang="en-US"/>
            </a:p>
          </p:txBody>
        </p:sp>
      </p:grpSp>
      <p:sp>
        <p:nvSpPr>
          <p:cNvPr id="7" name="Freeform 7"/>
          <p:cNvSpPr/>
          <p:nvPr/>
        </p:nvSpPr>
        <p:spPr>
          <a:xfrm>
            <a:off x="12268417" y="2686374"/>
            <a:ext cx="5606175" cy="6285254"/>
          </a:xfrm>
          <a:custGeom>
            <a:avLst/>
            <a:gdLst/>
            <a:ahLst/>
            <a:cxnLst/>
            <a:rect l="l" t="t" r="r" b="b"/>
            <a:pathLst>
              <a:path w="5606175" h="6285254">
                <a:moveTo>
                  <a:pt x="0" y="0"/>
                </a:moveTo>
                <a:lnTo>
                  <a:pt x="5606175" y="0"/>
                </a:lnTo>
                <a:lnTo>
                  <a:pt x="5606175" y="6285254"/>
                </a:lnTo>
                <a:lnTo>
                  <a:pt x="0" y="6285254"/>
                </a:lnTo>
                <a:lnTo>
                  <a:pt x="0" y="0"/>
                </a:lnTo>
                <a:close/>
              </a:path>
            </a:pathLst>
          </a:custGeom>
          <a:blipFill>
            <a:blip r:embed="rId2"/>
            <a:stretch>
              <a:fillRect/>
            </a:stretch>
          </a:blipFill>
        </p:spPr>
        <p:txBody>
          <a:bodyPr/>
          <a:lstStyle/>
          <a:p>
            <a:endParaRPr lang="en-US"/>
          </a:p>
        </p:txBody>
      </p:sp>
      <p:sp>
        <p:nvSpPr>
          <p:cNvPr id="8" name="TextBox 8"/>
          <p:cNvSpPr txBox="1"/>
          <p:nvPr/>
        </p:nvSpPr>
        <p:spPr>
          <a:xfrm>
            <a:off x="744094" y="603955"/>
            <a:ext cx="13508203" cy="673225"/>
          </a:xfrm>
          <a:prstGeom prst="rect">
            <a:avLst/>
          </a:prstGeom>
        </p:spPr>
        <p:txBody>
          <a:bodyPr lIns="0" tIns="0" rIns="0" bIns="0" rtlCol="0" anchor="t">
            <a:spAutoFit/>
          </a:bodyPr>
          <a:lstStyle/>
          <a:p>
            <a:pPr algn="l">
              <a:lnSpc>
                <a:spcPts val="5418"/>
              </a:lnSpc>
            </a:pPr>
            <a:r>
              <a:rPr lang="en-US" sz="3870">
                <a:solidFill>
                  <a:srgbClr val="FFFFFF"/>
                </a:solidFill>
                <a:latin typeface="Cy Grotesk Grand"/>
                <a:ea typeface="Cy Grotesk Grand"/>
                <a:cs typeface="Cy Grotesk Grand"/>
                <a:sym typeface="Cy Grotesk Grand"/>
              </a:rPr>
              <a:t>Documentation for the community</a:t>
            </a:r>
          </a:p>
        </p:txBody>
      </p:sp>
      <p:sp>
        <p:nvSpPr>
          <p:cNvPr id="9" name="TextBox 9"/>
          <p:cNvSpPr txBox="1"/>
          <p:nvPr/>
        </p:nvSpPr>
        <p:spPr>
          <a:xfrm>
            <a:off x="860994" y="2954825"/>
            <a:ext cx="9941680" cy="5815503"/>
          </a:xfrm>
          <a:prstGeom prst="rect">
            <a:avLst/>
          </a:prstGeom>
        </p:spPr>
        <p:txBody>
          <a:bodyPr lIns="0" tIns="0" rIns="0" bIns="0" rtlCol="0" anchor="t">
            <a:spAutoFit/>
          </a:bodyPr>
          <a:lstStyle/>
          <a:p>
            <a:pPr algn="l">
              <a:lnSpc>
                <a:spcPts val="5065"/>
              </a:lnSpc>
            </a:pPr>
            <a:r>
              <a:rPr lang="en-US" sz="3618" dirty="0">
                <a:solidFill>
                  <a:srgbClr val="FFFFFF"/>
                </a:solidFill>
                <a:latin typeface="Cy Grotesk Grand"/>
                <a:ea typeface="Cy Grotesk Grand"/>
                <a:cs typeface="Cy Grotesk Grand"/>
                <a:sym typeface="Cy Grotesk Grand"/>
              </a:rPr>
              <a:t>Where documentation lies can play a huge role in adoption and use</a:t>
            </a:r>
          </a:p>
          <a:p>
            <a:pPr algn="l">
              <a:lnSpc>
                <a:spcPts val="5065"/>
              </a:lnSpc>
            </a:pPr>
            <a:endParaRPr lang="en-US" sz="3618" dirty="0">
              <a:solidFill>
                <a:srgbClr val="FFFFFF"/>
              </a:solidFill>
              <a:latin typeface="Cy Grotesk Grand"/>
              <a:ea typeface="Cy Grotesk Grand"/>
              <a:cs typeface="Cy Grotesk Grand"/>
              <a:sym typeface="Cy Grotesk Grand"/>
            </a:endParaRPr>
          </a:p>
          <a:p>
            <a:pPr marL="781137" lvl="1" indent="-390568" algn="l">
              <a:lnSpc>
                <a:spcPts val="5065"/>
              </a:lnSpc>
              <a:buFont typeface="Arial"/>
              <a:buChar char="•"/>
            </a:pPr>
            <a:r>
              <a:rPr lang="en-US" sz="3618" dirty="0">
                <a:solidFill>
                  <a:srgbClr val="FFFFFF"/>
                </a:solidFill>
                <a:latin typeface="Cy Grotesk Grand"/>
                <a:ea typeface="Cy Grotesk Grand"/>
                <a:cs typeface="Cy Grotesk Grand"/>
                <a:sym typeface="Cy Grotesk Grand"/>
              </a:rPr>
              <a:t>do users need to navigate away from the website or repo?</a:t>
            </a:r>
          </a:p>
          <a:p>
            <a:pPr marL="781137" lvl="1" indent="-390568" algn="l">
              <a:lnSpc>
                <a:spcPts val="5065"/>
              </a:lnSpc>
              <a:buFont typeface="Arial"/>
              <a:buChar char="•"/>
            </a:pPr>
            <a:r>
              <a:rPr lang="en-US" sz="3618" dirty="0">
                <a:solidFill>
                  <a:srgbClr val="FFFFFF"/>
                </a:solidFill>
                <a:latin typeface="Cy Grotesk Grand"/>
                <a:ea typeface="Cy Grotesk Grand"/>
                <a:cs typeface="Cy Grotesk Grand"/>
                <a:sym typeface="Cy Grotesk Grand"/>
              </a:rPr>
              <a:t>do users struggle with getting started with the project?</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222222"/>
        </a:solidFill>
        <a:effectLst/>
      </p:bgPr>
    </p:bg>
    <p:spTree>
      <p:nvGrpSpPr>
        <p:cNvPr id="1" name=""/>
        <p:cNvGrpSpPr/>
        <p:nvPr/>
      </p:nvGrpSpPr>
      <p:grpSpPr>
        <a:xfrm>
          <a:off x="0" y="0"/>
          <a:ext cx="0" cy="0"/>
          <a:chOff x="0" y="0"/>
          <a:chExt cx="0" cy="0"/>
        </a:xfrm>
      </p:grpSpPr>
      <p:sp>
        <p:nvSpPr>
          <p:cNvPr id="2" name="AutoShape 2"/>
          <p:cNvSpPr/>
          <p:nvPr/>
        </p:nvSpPr>
        <p:spPr>
          <a:xfrm flipV="1">
            <a:off x="0" y="1944240"/>
            <a:ext cx="18439424" cy="8810"/>
          </a:xfrm>
          <a:prstGeom prst="line">
            <a:avLst/>
          </a:prstGeom>
          <a:ln w="9525" cap="flat">
            <a:solidFill>
              <a:srgbClr val="FFFFFF"/>
            </a:solidFill>
            <a:prstDash val="solid"/>
            <a:headEnd type="none" w="sm" len="sm"/>
            <a:tailEnd type="none" w="sm" len="sm"/>
          </a:ln>
        </p:spPr>
        <p:txBody>
          <a:bodyPr/>
          <a:lstStyle/>
          <a:p>
            <a:endParaRPr lang="en-US"/>
          </a:p>
        </p:txBody>
      </p:sp>
      <p:grpSp>
        <p:nvGrpSpPr>
          <p:cNvPr id="3" name="Group 3"/>
          <p:cNvGrpSpPr/>
          <p:nvPr/>
        </p:nvGrpSpPr>
        <p:grpSpPr>
          <a:xfrm>
            <a:off x="354987" y="9066089"/>
            <a:ext cx="1012013" cy="1012013"/>
            <a:chOff x="0" y="0"/>
            <a:chExt cx="1349351" cy="1349351"/>
          </a:xfrm>
        </p:grpSpPr>
        <p:sp>
          <p:nvSpPr>
            <p:cNvPr id="4" name="AutoShape 4"/>
            <p:cNvSpPr/>
            <p:nvPr/>
          </p:nvSpPr>
          <p:spPr>
            <a:xfrm>
              <a:off x="0" y="681026"/>
              <a:ext cx="1349351" cy="0"/>
            </a:xfrm>
            <a:prstGeom prst="line">
              <a:avLst/>
            </a:prstGeom>
            <a:ln w="12700" cap="flat">
              <a:solidFill>
                <a:srgbClr val="FFFFFF"/>
              </a:solidFill>
              <a:prstDash val="solid"/>
              <a:headEnd type="none" w="sm" len="sm"/>
              <a:tailEnd type="none" w="sm" len="sm"/>
            </a:ln>
          </p:spPr>
          <p:txBody>
            <a:bodyPr/>
            <a:lstStyle/>
            <a:p>
              <a:endParaRPr lang="en-US"/>
            </a:p>
          </p:txBody>
        </p:sp>
        <p:sp>
          <p:nvSpPr>
            <p:cNvPr id="5" name="AutoShape 5"/>
            <p:cNvSpPr/>
            <p:nvPr/>
          </p:nvSpPr>
          <p:spPr>
            <a:xfrm flipV="1">
              <a:off x="668326" y="0"/>
              <a:ext cx="0" cy="1349351"/>
            </a:xfrm>
            <a:prstGeom prst="line">
              <a:avLst/>
            </a:prstGeom>
            <a:ln w="12700" cap="flat">
              <a:solidFill>
                <a:srgbClr val="FFFFFF"/>
              </a:solidFill>
              <a:prstDash val="solid"/>
              <a:headEnd type="none" w="sm" len="sm"/>
              <a:tailEnd type="none" w="sm" len="sm"/>
            </a:ln>
          </p:spPr>
          <p:txBody>
            <a:bodyPr/>
            <a:lstStyle/>
            <a:p>
              <a:endParaRPr lang="en-US"/>
            </a:p>
          </p:txBody>
        </p:sp>
      </p:grpSp>
      <p:sp>
        <p:nvSpPr>
          <p:cNvPr id="6" name="Freeform 6"/>
          <p:cNvSpPr/>
          <p:nvPr/>
        </p:nvSpPr>
        <p:spPr>
          <a:xfrm>
            <a:off x="11035522" y="3208499"/>
            <a:ext cx="6933638" cy="4793903"/>
          </a:xfrm>
          <a:custGeom>
            <a:avLst/>
            <a:gdLst/>
            <a:ahLst/>
            <a:cxnLst/>
            <a:rect l="l" t="t" r="r" b="b"/>
            <a:pathLst>
              <a:path w="6933638" h="4793903">
                <a:moveTo>
                  <a:pt x="0" y="0"/>
                </a:moveTo>
                <a:lnTo>
                  <a:pt x="6933639" y="0"/>
                </a:lnTo>
                <a:lnTo>
                  <a:pt x="6933639" y="4793903"/>
                </a:lnTo>
                <a:lnTo>
                  <a:pt x="0" y="4793903"/>
                </a:lnTo>
                <a:lnTo>
                  <a:pt x="0" y="0"/>
                </a:lnTo>
                <a:close/>
              </a:path>
            </a:pathLst>
          </a:custGeom>
          <a:blipFill>
            <a:blip r:embed="rId3"/>
            <a:stretch>
              <a:fillRect/>
            </a:stretch>
          </a:blipFill>
        </p:spPr>
        <p:txBody>
          <a:bodyPr/>
          <a:lstStyle/>
          <a:p>
            <a:endParaRPr lang="en-US"/>
          </a:p>
        </p:txBody>
      </p:sp>
      <p:sp>
        <p:nvSpPr>
          <p:cNvPr id="7" name="TextBox 7"/>
          <p:cNvSpPr txBox="1"/>
          <p:nvPr/>
        </p:nvSpPr>
        <p:spPr>
          <a:xfrm>
            <a:off x="744094" y="603955"/>
            <a:ext cx="13508203" cy="618631"/>
          </a:xfrm>
          <a:prstGeom prst="rect">
            <a:avLst/>
          </a:prstGeom>
        </p:spPr>
        <p:txBody>
          <a:bodyPr lIns="0" tIns="0" rIns="0" bIns="0" rtlCol="0" anchor="t">
            <a:spAutoFit/>
          </a:bodyPr>
          <a:lstStyle/>
          <a:p>
            <a:pPr algn="l">
              <a:lnSpc>
                <a:spcPts val="5418"/>
              </a:lnSpc>
            </a:pPr>
            <a:r>
              <a:rPr lang="en-US" sz="3870" dirty="0">
                <a:solidFill>
                  <a:srgbClr val="FFFFFF"/>
                </a:solidFill>
                <a:latin typeface="Cy Grotesk Grand"/>
                <a:ea typeface="Cy Grotesk Grand"/>
                <a:cs typeface="Cy Grotesk Grand"/>
                <a:sym typeface="Cy Grotesk Grand"/>
              </a:rPr>
              <a:t>Contributing to the community</a:t>
            </a:r>
          </a:p>
        </p:txBody>
      </p:sp>
      <p:sp>
        <p:nvSpPr>
          <p:cNvPr id="8" name="TextBox 8"/>
          <p:cNvSpPr txBox="1"/>
          <p:nvPr/>
        </p:nvSpPr>
        <p:spPr>
          <a:xfrm>
            <a:off x="860994" y="2954825"/>
            <a:ext cx="9941680" cy="5047577"/>
          </a:xfrm>
          <a:prstGeom prst="rect">
            <a:avLst/>
          </a:prstGeom>
        </p:spPr>
        <p:txBody>
          <a:bodyPr lIns="0" tIns="0" rIns="0" bIns="0" rtlCol="0" anchor="t">
            <a:spAutoFit/>
          </a:bodyPr>
          <a:lstStyle/>
          <a:p>
            <a:pPr algn="l">
              <a:lnSpc>
                <a:spcPts val="5065"/>
              </a:lnSpc>
            </a:pPr>
            <a:r>
              <a:rPr lang="en-US" sz="3618">
                <a:solidFill>
                  <a:srgbClr val="FFFFFF"/>
                </a:solidFill>
                <a:latin typeface="Cy Grotesk Grand"/>
                <a:ea typeface="Cy Grotesk Grand"/>
                <a:cs typeface="Cy Grotesk Grand"/>
                <a:sym typeface="Cy Grotesk Grand"/>
              </a:rPr>
              <a:t>Contributing can get messy at times</a:t>
            </a:r>
          </a:p>
          <a:p>
            <a:pPr marL="781137" lvl="1" indent="-390568" algn="l">
              <a:lnSpc>
                <a:spcPts val="5065"/>
              </a:lnSpc>
              <a:buFont typeface="Arial"/>
              <a:buChar char="•"/>
            </a:pPr>
            <a:r>
              <a:rPr lang="en-US" sz="3618">
                <a:solidFill>
                  <a:srgbClr val="FFFFFF"/>
                </a:solidFill>
                <a:latin typeface="Cy Grotesk Grand"/>
                <a:ea typeface="Cy Grotesk Grand"/>
                <a:cs typeface="Cy Grotesk Grand"/>
                <a:sym typeface="Cy Grotesk Grand"/>
              </a:rPr>
              <a:t>resources exist to learn how to contribute, where to contribute, why to contribute, etc.</a:t>
            </a:r>
          </a:p>
          <a:p>
            <a:pPr marL="781137" lvl="1" indent="-390568" algn="l">
              <a:lnSpc>
                <a:spcPts val="5065"/>
              </a:lnSpc>
              <a:buFont typeface="Arial"/>
              <a:buChar char="•"/>
            </a:pPr>
            <a:r>
              <a:rPr lang="en-US" sz="3618">
                <a:solidFill>
                  <a:srgbClr val="FFFFFF"/>
                </a:solidFill>
                <a:latin typeface="Cy Grotesk Grand"/>
                <a:ea typeface="Cy Grotesk Grand"/>
                <a:cs typeface="Cy Grotesk Grand"/>
                <a:sym typeface="Cy Grotesk Grand"/>
              </a:rPr>
              <a:t>It can be intimidating but it is not impossible</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222222"/>
        </a:solidFill>
        <a:effectLst/>
      </p:bgPr>
    </p:bg>
    <p:spTree>
      <p:nvGrpSpPr>
        <p:cNvPr id="1" name=""/>
        <p:cNvGrpSpPr/>
        <p:nvPr/>
      </p:nvGrpSpPr>
      <p:grpSpPr>
        <a:xfrm>
          <a:off x="0" y="0"/>
          <a:ext cx="0" cy="0"/>
          <a:chOff x="0" y="0"/>
          <a:chExt cx="0" cy="0"/>
        </a:xfrm>
      </p:grpSpPr>
      <p:sp>
        <p:nvSpPr>
          <p:cNvPr id="2" name="AutoShape 2"/>
          <p:cNvSpPr/>
          <p:nvPr/>
        </p:nvSpPr>
        <p:spPr>
          <a:xfrm flipV="1">
            <a:off x="0" y="1944240"/>
            <a:ext cx="18439424" cy="8810"/>
          </a:xfrm>
          <a:prstGeom prst="line">
            <a:avLst/>
          </a:prstGeom>
          <a:ln w="9525" cap="flat">
            <a:solidFill>
              <a:srgbClr val="FFFFFF"/>
            </a:solidFill>
            <a:prstDash val="solid"/>
            <a:headEnd type="none" w="sm" len="sm"/>
            <a:tailEnd type="none" w="sm" len="sm"/>
          </a:ln>
        </p:spPr>
        <p:txBody>
          <a:bodyPr/>
          <a:lstStyle/>
          <a:p>
            <a:endParaRPr lang="en-US"/>
          </a:p>
        </p:txBody>
      </p:sp>
      <p:grpSp>
        <p:nvGrpSpPr>
          <p:cNvPr id="3" name="Group 3"/>
          <p:cNvGrpSpPr/>
          <p:nvPr/>
        </p:nvGrpSpPr>
        <p:grpSpPr>
          <a:xfrm>
            <a:off x="354987" y="9066089"/>
            <a:ext cx="1012013" cy="1012013"/>
            <a:chOff x="0" y="0"/>
            <a:chExt cx="1349351" cy="1349351"/>
          </a:xfrm>
        </p:grpSpPr>
        <p:sp>
          <p:nvSpPr>
            <p:cNvPr id="4" name="AutoShape 4"/>
            <p:cNvSpPr/>
            <p:nvPr/>
          </p:nvSpPr>
          <p:spPr>
            <a:xfrm>
              <a:off x="0" y="681026"/>
              <a:ext cx="1349351" cy="0"/>
            </a:xfrm>
            <a:prstGeom prst="line">
              <a:avLst/>
            </a:prstGeom>
            <a:ln w="12700" cap="flat">
              <a:solidFill>
                <a:srgbClr val="FFFFFF"/>
              </a:solidFill>
              <a:prstDash val="solid"/>
              <a:headEnd type="none" w="sm" len="sm"/>
              <a:tailEnd type="none" w="sm" len="sm"/>
            </a:ln>
          </p:spPr>
          <p:txBody>
            <a:bodyPr/>
            <a:lstStyle/>
            <a:p>
              <a:endParaRPr lang="en-US"/>
            </a:p>
          </p:txBody>
        </p:sp>
        <p:sp>
          <p:nvSpPr>
            <p:cNvPr id="5" name="AutoShape 5"/>
            <p:cNvSpPr/>
            <p:nvPr/>
          </p:nvSpPr>
          <p:spPr>
            <a:xfrm flipV="1">
              <a:off x="668326" y="0"/>
              <a:ext cx="0" cy="1349351"/>
            </a:xfrm>
            <a:prstGeom prst="line">
              <a:avLst/>
            </a:prstGeom>
            <a:ln w="12700" cap="flat">
              <a:solidFill>
                <a:srgbClr val="FFFFFF"/>
              </a:solidFill>
              <a:prstDash val="solid"/>
              <a:headEnd type="none" w="sm" len="sm"/>
              <a:tailEnd type="none" w="sm" len="sm"/>
            </a:ln>
          </p:spPr>
          <p:txBody>
            <a:bodyPr/>
            <a:lstStyle/>
            <a:p>
              <a:endParaRPr lang="en-US"/>
            </a:p>
          </p:txBody>
        </p:sp>
      </p:grpSp>
      <p:sp>
        <p:nvSpPr>
          <p:cNvPr id="6" name="Freeform 6"/>
          <p:cNvSpPr/>
          <p:nvPr/>
        </p:nvSpPr>
        <p:spPr>
          <a:xfrm>
            <a:off x="11045862" y="2758206"/>
            <a:ext cx="5789643" cy="6651641"/>
          </a:xfrm>
          <a:custGeom>
            <a:avLst/>
            <a:gdLst/>
            <a:ahLst/>
            <a:cxnLst/>
            <a:rect l="l" t="t" r="r" b="b"/>
            <a:pathLst>
              <a:path w="5789643" h="6651641">
                <a:moveTo>
                  <a:pt x="0" y="0"/>
                </a:moveTo>
                <a:lnTo>
                  <a:pt x="5789643" y="0"/>
                </a:lnTo>
                <a:lnTo>
                  <a:pt x="5789643" y="6651641"/>
                </a:lnTo>
                <a:lnTo>
                  <a:pt x="0" y="6651641"/>
                </a:lnTo>
                <a:lnTo>
                  <a:pt x="0" y="0"/>
                </a:lnTo>
                <a:close/>
              </a:path>
            </a:pathLst>
          </a:custGeom>
          <a:blipFill>
            <a:blip r:embed="rId2"/>
            <a:stretch>
              <a:fillRect/>
            </a:stretch>
          </a:blipFill>
        </p:spPr>
        <p:txBody>
          <a:bodyPr/>
          <a:lstStyle/>
          <a:p>
            <a:endParaRPr lang="en-US"/>
          </a:p>
        </p:txBody>
      </p:sp>
      <p:sp>
        <p:nvSpPr>
          <p:cNvPr id="7" name="TextBox 7"/>
          <p:cNvSpPr txBox="1"/>
          <p:nvPr/>
        </p:nvSpPr>
        <p:spPr>
          <a:xfrm>
            <a:off x="744094" y="603955"/>
            <a:ext cx="13508203" cy="673225"/>
          </a:xfrm>
          <a:prstGeom prst="rect">
            <a:avLst/>
          </a:prstGeom>
        </p:spPr>
        <p:txBody>
          <a:bodyPr lIns="0" tIns="0" rIns="0" bIns="0" rtlCol="0" anchor="t">
            <a:spAutoFit/>
          </a:bodyPr>
          <a:lstStyle/>
          <a:p>
            <a:pPr algn="l">
              <a:lnSpc>
                <a:spcPts val="5418"/>
              </a:lnSpc>
            </a:pPr>
            <a:r>
              <a:rPr lang="en-US" sz="3870">
                <a:solidFill>
                  <a:srgbClr val="FFFFFF"/>
                </a:solidFill>
                <a:latin typeface="Cy Grotesk Grand"/>
                <a:ea typeface="Cy Grotesk Grand"/>
                <a:cs typeface="Cy Grotesk Grand"/>
                <a:sym typeface="Cy Grotesk Grand"/>
              </a:rPr>
              <a:t>Does the community actually have a say?</a:t>
            </a:r>
          </a:p>
        </p:txBody>
      </p:sp>
      <p:sp>
        <p:nvSpPr>
          <p:cNvPr id="8" name="TextBox 8"/>
          <p:cNvSpPr txBox="1"/>
          <p:nvPr/>
        </p:nvSpPr>
        <p:spPr>
          <a:xfrm>
            <a:off x="860994" y="2954825"/>
            <a:ext cx="9941680" cy="1242977"/>
          </a:xfrm>
          <a:prstGeom prst="rect">
            <a:avLst/>
          </a:prstGeom>
        </p:spPr>
        <p:txBody>
          <a:bodyPr lIns="0" tIns="0" rIns="0" bIns="0" rtlCol="0" anchor="t">
            <a:spAutoFit/>
          </a:bodyPr>
          <a:lstStyle/>
          <a:p>
            <a:pPr algn="l">
              <a:lnSpc>
                <a:spcPts val="5065"/>
              </a:lnSpc>
            </a:pPr>
            <a:r>
              <a:rPr lang="en-US" sz="3618">
                <a:solidFill>
                  <a:srgbClr val="FFFFFF"/>
                </a:solidFill>
                <a:latin typeface="Cy Grotesk Grand"/>
                <a:ea typeface="Cy Grotesk Grand"/>
                <a:cs typeface="Cy Grotesk Grand"/>
                <a:sym typeface="Cy Grotesk Grand"/>
              </a:rPr>
              <a:t>The community doesn’t always know what’s best, or does it?</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222222"/>
        </a:solidFill>
        <a:effectLst/>
      </p:bgPr>
    </p:bg>
    <p:spTree>
      <p:nvGrpSpPr>
        <p:cNvPr id="1" name=""/>
        <p:cNvGrpSpPr/>
        <p:nvPr/>
      </p:nvGrpSpPr>
      <p:grpSpPr>
        <a:xfrm>
          <a:off x="0" y="0"/>
          <a:ext cx="0" cy="0"/>
          <a:chOff x="0" y="0"/>
          <a:chExt cx="0" cy="0"/>
        </a:xfrm>
      </p:grpSpPr>
      <p:sp>
        <p:nvSpPr>
          <p:cNvPr id="2" name="AutoShape 2"/>
          <p:cNvSpPr/>
          <p:nvPr/>
        </p:nvSpPr>
        <p:spPr>
          <a:xfrm flipV="1">
            <a:off x="0" y="1944240"/>
            <a:ext cx="18439424" cy="8810"/>
          </a:xfrm>
          <a:prstGeom prst="line">
            <a:avLst/>
          </a:prstGeom>
          <a:ln w="9525" cap="flat">
            <a:solidFill>
              <a:srgbClr val="FFFFFF"/>
            </a:solidFill>
            <a:prstDash val="solid"/>
            <a:headEnd type="none" w="sm" len="sm"/>
            <a:tailEnd type="none" w="sm" len="sm"/>
          </a:ln>
        </p:spPr>
        <p:txBody>
          <a:bodyPr/>
          <a:lstStyle/>
          <a:p>
            <a:endParaRPr lang="en-US"/>
          </a:p>
        </p:txBody>
      </p:sp>
      <p:grpSp>
        <p:nvGrpSpPr>
          <p:cNvPr id="3" name="Group 3"/>
          <p:cNvGrpSpPr/>
          <p:nvPr/>
        </p:nvGrpSpPr>
        <p:grpSpPr>
          <a:xfrm>
            <a:off x="354987" y="9066089"/>
            <a:ext cx="1012013" cy="1012013"/>
            <a:chOff x="0" y="0"/>
            <a:chExt cx="1349351" cy="1349351"/>
          </a:xfrm>
        </p:grpSpPr>
        <p:sp>
          <p:nvSpPr>
            <p:cNvPr id="4" name="AutoShape 4"/>
            <p:cNvSpPr/>
            <p:nvPr/>
          </p:nvSpPr>
          <p:spPr>
            <a:xfrm>
              <a:off x="0" y="681026"/>
              <a:ext cx="1349351" cy="0"/>
            </a:xfrm>
            <a:prstGeom prst="line">
              <a:avLst/>
            </a:prstGeom>
            <a:ln w="12700" cap="flat">
              <a:solidFill>
                <a:srgbClr val="FFFFFF"/>
              </a:solidFill>
              <a:prstDash val="solid"/>
              <a:headEnd type="none" w="sm" len="sm"/>
              <a:tailEnd type="none" w="sm" len="sm"/>
            </a:ln>
          </p:spPr>
          <p:txBody>
            <a:bodyPr/>
            <a:lstStyle/>
            <a:p>
              <a:endParaRPr lang="en-US"/>
            </a:p>
          </p:txBody>
        </p:sp>
        <p:sp>
          <p:nvSpPr>
            <p:cNvPr id="5" name="AutoShape 5"/>
            <p:cNvSpPr/>
            <p:nvPr/>
          </p:nvSpPr>
          <p:spPr>
            <a:xfrm flipV="1">
              <a:off x="668326" y="0"/>
              <a:ext cx="0" cy="1349351"/>
            </a:xfrm>
            <a:prstGeom prst="line">
              <a:avLst/>
            </a:prstGeom>
            <a:ln w="12700" cap="flat">
              <a:solidFill>
                <a:srgbClr val="FFFFFF"/>
              </a:solidFill>
              <a:prstDash val="solid"/>
              <a:headEnd type="none" w="sm" len="sm"/>
              <a:tailEnd type="none" w="sm" len="sm"/>
            </a:ln>
          </p:spPr>
          <p:txBody>
            <a:bodyPr/>
            <a:lstStyle/>
            <a:p>
              <a:endParaRPr lang="en-US"/>
            </a:p>
          </p:txBody>
        </p:sp>
      </p:grpSp>
      <p:sp>
        <p:nvSpPr>
          <p:cNvPr id="6" name="Freeform 6"/>
          <p:cNvSpPr/>
          <p:nvPr/>
        </p:nvSpPr>
        <p:spPr>
          <a:xfrm>
            <a:off x="5442152" y="7400952"/>
            <a:ext cx="12506051" cy="2603783"/>
          </a:xfrm>
          <a:custGeom>
            <a:avLst/>
            <a:gdLst/>
            <a:ahLst/>
            <a:cxnLst/>
            <a:rect l="l" t="t" r="r" b="b"/>
            <a:pathLst>
              <a:path w="12506051" h="2603783">
                <a:moveTo>
                  <a:pt x="0" y="0"/>
                </a:moveTo>
                <a:lnTo>
                  <a:pt x="12506051" y="0"/>
                </a:lnTo>
                <a:lnTo>
                  <a:pt x="12506051" y="2603783"/>
                </a:lnTo>
                <a:lnTo>
                  <a:pt x="0" y="2603783"/>
                </a:lnTo>
                <a:lnTo>
                  <a:pt x="0" y="0"/>
                </a:lnTo>
                <a:close/>
              </a:path>
            </a:pathLst>
          </a:custGeom>
          <a:blipFill>
            <a:blip r:embed="rId2"/>
            <a:stretch>
              <a:fillRect/>
            </a:stretch>
          </a:blipFill>
        </p:spPr>
        <p:txBody>
          <a:bodyPr/>
          <a:lstStyle/>
          <a:p>
            <a:endParaRPr lang="en-US"/>
          </a:p>
        </p:txBody>
      </p:sp>
      <p:sp>
        <p:nvSpPr>
          <p:cNvPr id="7" name="TextBox 7"/>
          <p:cNvSpPr txBox="1"/>
          <p:nvPr/>
        </p:nvSpPr>
        <p:spPr>
          <a:xfrm>
            <a:off x="744094" y="603955"/>
            <a:ext cx="13508203" cy="673225"/>
          </a:xfrm>
          <a:prstGeom prst="rect">
            <a:avLst/>
          </a:prstGeom>
        </p:spPr>
        <p:txBody>
          <a:bodyPr lIns="0" tIns="0" rIns="0" bIns="0" rtlCol="0" anchor="t">
            <a:spAutoFit/>
          </a:bodyPr>
          <a:lstStyle/>
          <a:p>
            <a:pPr algn="l">
              <a:lnSpc>
                <a:spcPts val="5418"/>
              </a:lnSpc>
            </a:pPr>
            <a:r>
              <a:rPr lang="en-US" sz="3870">
                <a:solidFill>
                  <a:srgbClr val="FFFFFF"/>
                </a:solidFill>
                <a:latin typeface="Cy Grotesk Grand"/>
                <a:ea typeface="Cy Grotesk Grand"/>
                <a:cs typeface="Cy Grotesk Grand"/>
                <a:sym typeface="Cy Grotesk Grand"/>
              </a:rPr>
              <a:t>Does the community actually have a say?</a:t>
            </a:r>
          </a:p>
        </p:txBody>
      </p:sp>
      <p:sp>
        <p:nvSpPr>
          <p:cNvPr id="8" name="TextBox 8"/>
          <p:cNvSpPr txBox="1"/>
          <p:nvPr/>
        </p:nvSpPr>
        <p:spPr>
          <a:xfrm>
            <a:off x="860994" y="2954825"/>
            <a:ext cx="9941680" cy="3779377"/>
          </a:xfrm>
          <a:prstGeom prst="rect">
            <a:avLst/>
          </a:prstGeom>
        </p:spPr>
        <p:txBody>
          <a:bodyPr lIns="0" tIns="0" rIns="0" bIns="0" rtlCol="0" anchor="t">
            <a:spAutoFit/>
          </a:bodyPr>
          <a:lstStyle/>
          <a:p>
            <a:pPr algn="l">
              <a:lnSpc>
                <a:spcPts val="5065"/>
              </a:lnSpc>
            </a:pPr>
            <a:r>
              <a:rPr lang="en-US" sz="3618">
                <a:solidFill>
                  <a:srgbClr val="FFFFFF"/>
                </a:solidFill>
                <a:latin typeface="Cy Grotesk Grand"/>
                <a:ea typeface="Cy Grotesk Grand"/>
                <a:cs typeface="Cy Grotesk Grand"/>
                <a:sym typeface="Cy Grotesk Grand"/>
              </a:rPr>
              <a:t>examples of this:</a:t>
            </a:r>
          </a:p>
          <a:p>
            <a:pPr marL="781137" lvl="1" indent="-390568" algn="l">
              <a:lnSpc>
                <a:spcPts val="5065"/>
              </a:lnSpc>
              <a:buFont typeface="Arial"/>
              <a:buChar char="•"/>
            </a:pPr>
            <a:r>
              <a:rPr lang="en-US" sz="3618">
                <a:solidFill>
                  <a:srgbClr val="FFFFFF"/>
                </a:solidFill>
                <a:latin typeface="Cy Grotesk Grand"/>
                <a:ea typeface="Cy Grotesk Grand"/>
                <a:cs typeface="Cy Grotesk Grand"/>
                <a:sym typeface="Cy Grotesk Grand"/>
              </a:rPr>
              <a:t>license changes by the supporting org</a:t>
            </a:r>
          </a:p>
          <a:p>
            <a:pPr marL="781137" lvl="1" indent="-390568" algn="l">
              <a:lnSpc>
                <a:spcPts val="5065"/>
              </a:lnSpc>
              <a:buFont typeface="Arial"/>
              <a:buChar char="•"/>
            </a:pPr>
            <a:r>
              <a:rPr lang="en-US" sz="3618">
                <a:solidFill>
                  <a:srgbClr val="FFFFFF"/>
                </a:solidFill>
                <a:latin typeface="Cy Grotesk Grand"/>
                <a:ea typeface="Cy Grotesk Grand"/>
                <a:cs typeface="Cy Grotesk Grand"/>
                <a:sym typeface="Cy Grotesk Grand"/>
              </a:rPr>
              <a:t>legal changes</a:t>
            </a:r>
          </a:p>
          <a:p>
            <a:pPr marL="781137" lvl="1" indent="-390568" algn="l">
              <a:lnSpc>
                <a:spcPts val="5065"/>
              </a:lnSpc>
              <a:buFont typeface="Arial"/>
              <a:buChar char="•"/>
            </a:pPr>
            <a:r>
              <a:rPr lang="en-US" sz="3618">
                <a:solidFill>
                  <a:srgbClr val="FFFFFF"/>
                </a:solidFill>
                <a:latin typeface="Cy Grotesk Grand"/>
                <a:ea typeface="Cy Grotesk Grand"/>
                <a:cs typeface="Cy Grotesk Grand"/>
                <a:sym typeface="Cy Grotesk Grand"/>
              </a:rPr>
              <a:t>features/priorities against the status quo</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222222"/>
        </a:solidFill>
        <a:effectLst/>
      </p:bgPr>
    </p:bg>
    <p:spTree>
      <p:nvGrpSpPr>
        <p:cNvPr id="1" name=""/>
        <p:cNvGrpSpPr/>
        <p:nvPr/>
      </p:nvGrpSpPr>
      <p:grpSpPr>
        <a:xfrm>
          <a:off x="0" y="0"/>
          <a:ext cx="0" cy="0"/>
          <a:chOff x="0" y="0"/>
          <a:chExt cx="0" cy="0"/>
        </a:xfrm>
      </p:grpSpPr>
      <p:sp>
        <p:nvSpPr>
          <p:cNvPr id="2" name="AutoShape 2"/>
          <p:cNvSpPr/>
          <p:nvPr/>
        </p:nvSpPr>
        <p:spPr>
          <a:xfrm flipV="1">
            <a:off x="2" y="1497490"/>
            <a:ext cx="18439424" cy="8810"/>
          </a:xfrm>
          <a:prstGeom prst="line">
            <a:avLst/>
          </a:prstGeom>
          <a:ln w="9525" cap="flat">
            <a:solidFill>
              <a:srgbClr val="FFFFFF"/>
            </a:solidFill>
            <a:prstDash val="solid"/>
            <a:headEnd type="none" w="sm" len="sm"/>
            <a:tailEnd type="none" w="sm" len="sm"/>
          </a:ln>
        </p:spPr>
        <p:txBody>
          <a:bodyPr/>
          <a:lstStyle/>
          <a:p>
            <a:endParaRPr lang="en-US"/>
          </a:p>
        </p:txBody>
      </p:sp>
      <p:grpSp>
        <p:nvGrpSpPr>
          <p:cNvPr id="3" name="Group 3"/>
          <p:cNvGrpSpPr/>
          <p:nvPr/>
        </p:nvGrpSpPr>
        <p:grpSpPr>
          <a:xfrm>
            <a:off x="354987" y="9066089"/>
            <a:ext cx="1012013" cy="1012013"/>
            <a:chOff x="0" y="0"/>
            <a:chExt cx="1349351" cy="1349351"/>
          </a:xfrm>
        </p:grpSpPr>
        <p:sp>
          <p:nvSpPr>
            <p:cNvPr id="4" name="AutoShape 4"/>
            <p:cNvSpPr/>
            <p:nvPr/>
          </p:nvSpPr>
          <p:spPr>
            <a:xfrm>
              <a:off x="0" y="681026"/>
              <a:ext cx="1349351" cy="0"/>
            </a:xfrm>
            <a:prstGeom prst="line">
              <a:avLst/>
            </a:prstGeom>
            <a:ln w="12700" cap="flat">
              <a:solidFill>
                <a:srgbClr val="FFFFFF"/>
              </a:solidFill>
              <a:prstDash val="solid"/>
              <a:headEnd type="none" w="sm" len="sm"/>
              <a:tailEnd type="none" w="sm" len="sm"/>
            </a:ln>
          </p:spPr>
          <p:txBody>
            <a:bodyPr/>
            <a:lstStyle/>
            <a:p>
              <a:endParaRPr lang="en-US"/>
            </a:p>
          </p:txBody>
        </p:sp>
        <p:sp>
          <p:nvSpPr>
            <p:cNvPr id="5" name="AutoShape 5"/>
            <p:cNvSpPr/>
            <p:nvPr/>
          </p:nvSpPr>
          <p:spPr>
            <a:xfrm flipV="1">
              <a:off x="668326" y="0"/>
              <a:ext cx="0" cy="1349351"/>
            </a:xfrm>
            <a:prstGeom prst="line">
              <a:avLst/>
            </a:prstGeom>
            <a:ln w="12700" cap="flat">
              <a:solidFill>
                <a:srgbClr val="FFFFFF"/>
              </a:solidFill>
              <a:prstDash val="solid"/>
              <a:headEnd type="none" w="sm" len="sm"/>
              <a:tailEnd type="none" w="sm" len="sm"/>
            </a:ln>
          </p:spPr>
          <p:txBody>
            <a:bodyPr/>
            <a:lstStyle/>
            <a:p>
              <a:endParaRPr lang="en-US"/>
            </a:p>
          </p:txBody>
        </p:sp>
      </p:grpSp>
      <p:sp>
        <p:nvSpPr>
          <p:cNvPr id="6" name="Freeform 6"/>
          <p:cNvSpPr/>
          <p:nvPr/>
        </p:nvSpPr>
        <p:spPr>
          <a:xfrm>
            <a:off x="2963339" y="1908954"/>
            <a:ext cx="12361322" cy="6469092"/>
          </a:xfrm>
          <a:custGeom>
            <a:avLst/>
            <a:gdLst/>
            <a:ahLst/>
            <a:cxnLst/>
            <a:rect l="l" t="t" r="r" b="b"/>
            <a:pathLst>
              <a:path w="12361322" h="6469092">
                <a:moveTo>
                  <a:pt x="0" y="0"/>
                </a:moveTo>
                <a:lnTo>
                  <a:pt x="12361322" y="0"/>
                </a:lnTo>
                <a:lnTo>
                  <a:pt x="12361322" y="6469092"/>
                </a:lnTo>
                <a:lnTo>
                  <a:pt x="0" y="6469092"/>
                </a:lnTo>
                <a:lnTo>
                  <a:pt x="0" y="0"/>
                </a:lnTo>
                <a:close/>
              </a:path>
            </a:pathLst>
          </a:custGeom>
          <a:blipFill>
            <a:blip r:embed="rId3"/>
            <a:stretch>
              <a:fillRect/>
            </a:stretch>
          </a:blipFill>
        </p:spPr>
        <p:txBody>
          <a:bodyPr/>
          <a:lstStyle/>
          <a:p>
            <a:endParaRPr lang="en-US"/>
          </a:p>
        </p:txBody>
      </p:sp>
      <p:sp>
        <p:nvSpPr>
          <p:cNvPr id="7" name="TextBox 7"/>
          <p:cNvSpPr txBox="1"/>
          <p:nvPr/>
        </p:nvSpPr>
        <p:spPr>
          <a:xfrm>
            <a:off x="744094" y="603955"/>
            <a:ext cx="13508203" cy="673225"/>
          </a:xfrm>
          <a:prstGeom prst="rect">
            <a:avLst/>
          </a:prstGeom>
        </p:spPr>
        <p:txBody>
          <a:bodyPr lIns="0" tIns="0" rIns="0" bIns="0" rtlCol="0" anchor="t">
            <a:spAutoFit/>
          </a:bodyPr>
          <a:lstStyle/>
          <a:p>
            <a:pPr algn="l">
              <a:lnSpc>
                <a:spcPts val="5418"/>
              </a:lnSpc>
            </a:pPr>
            <a:r>
              <a:rPr lang="en-US" sz="3870">
                <a:solidFill>
                  <a:srgbClr val="FFFFFF"/>
                </a:solidFill>
                <a:latin typeface="Cy Grotesk Grand"/>
                <a:ea typeface="Cy Grotesk Grand"/>
                <a:cs typeface="Cy Grotesk Grand"/>
                <a:sym typeface="Cy Grotesk Grand"/>
              </a:rPr>
              <a:t>Who is this?</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222222"/>
        </a:solidFill>
        <a:effectLst/>
      </p:bgPr>
    </p:bg>
    <p:spTree>
      <p:nvGrpSpPr>
        <p:cNvPr id="1" name=""/>
        <p:cNvGrpSpPr/>
        <p:nvPr/>
      </p:nvGrpSpPr>
      <p:grpSpPr>
        <a:xfrm>
          <a:off x="0" y="0"/>
          <a:ext cx="0" cy="0"/>
          <a:chOff x="0" y="0"/>
          <a:chExt cx="0" cy="0"/>
        </a:xfrm>
      </p:grpSpPr>
      <p:sp>
        <p:nvSpPr>
          <p:cNvPr id="2" name="AutoShape 2"/>
          <p:cNvSpPr/>
          <p:nvPr/>
        </p:nvSpPr>
        <p:spPr>
          <a:xfrm flipV="1">
            <a:off x="2" y="1497490"/>
            <a:ext cx="18439424" cy="8810"/>
          </a:xfrm>
          <a:prstGeom prst="line">
            <a:avLst/>
          </a:prstGeom>
          <a:ln w="9525" cap="flat">
            <a:solidFill>
              <a:srgbClr val="FFFFFF"/>
            </a:solidFill>
            <a:prstDash val="solid"/>
            <a:headEnd type="none" w="sm" len="sm"/>
            <a:tailEnd type="none" w="sm" len="sm"/>
          </a:ln>
        </p:spPr>
        <p:txBody>
          <a:bodyPr/>
          <a:lstStyle/>
          <a:p>
            <a:endParaRPr lang="en-US"/>
          </a:p>
        </p:txBody>
      </p:sp>
      <p:grpSp>
        <p:nvGrpSpPr>
          <p:cNvPr id="3" name="Group 3"/>
          <p:cNvGrpSpPr/>
          <p:nvPr/>
        </p:nvGrpSpPr>
        <p:grpSpPr>
          <a:xfrm>
            <a:off x="354987" y="9066089"/>
            <a:ext cx="1012013" cy="1012013"/>
            <a:chOff x="0" y="0"/>
            <a:chExt cx="1349351" cy="1349351"/>
          </a:xfrm>
        </p:grpSpPr>
        <p:sp>
          <p:nvSpPr>
            <p:cNvPr id="4" name="AutoShape 4"/>
            <p:cNvSpPr/>
            <p:nvPr/>
          </p:nvSpPr>
          <p:spPr>
            <a:xfrm>
              <a:off x="0" y="681026"/>
              <a:ext cx="1349351" cy="0"/>
            </a:xfrm>
            <a:prstGeom prst="line">
              <a:avLst/>
            </a:prstGeom>
            <a:ln w="12700" cap="flat">
              <a:solidFill>
                <a:srgbClr val="FFFFFF"/>
              </a:solidFill>
              <a:prstDash val="solid"/>
              <a:headEnd type="none" w="sm" len="sm"/>
              <a:tailEnd type="none" w="sm" len="sm"/>
            </a:ln>
          </p:spPr>
          <p:txBody>
            <a:bodyPr/>
            <a:lstStyle/>
            <a:p>
              <a:endParaRPr lang="en-US"/>
            </a:p>
          </p:txBody>
        </p:sp>
        <p:sp>
          <p:nvSpPr>
            <p:cNvPr id="5" name="AutoShape 5"/>
            <p:cNvSpPr/>
            <p:nvPr/>
          </p:nvSpPr>
          <p:spPr>
            <a:xfrm flipV="1">
              <a:off x="668326" y="0"/>
              <a:ext cx="0" cy="1349351"/>
            </a:xfrm>
            <a:prstGeom prst="line">
              <a:avLst/>
            </a:prstGeom>
            <a:ln w="12700" cap="flat">
              <a:solidFill>
                <a:srgbClr val="FFFFFF"/>
              </a:solidFill>
              <a:prstDash val="solid"/>
              <a:headEnd type="none" w="sm" len="sm"/>
              <a:tailEnd type="none" w="sm" len="sm"/>
            </a:ln>
          </p:spPr>
          <p:txBody>
            <a:bodyPr/>
            <a:lstStyle/>
            <a:p>
              <a:endParaRPr lang="en-US"/>
            </a:p>
          </p:txBody>
        </p:sp>
      </p:grpSp>
      <p:sp>
        <p:nvSpPr>
          <p:cNvPr id="6" name="Freeform 6"/>
          <p:cNvSpPr/>
          <p:nvPr/>
        </p:nvSpPr>
        <p:spPr>
          <a:xfrm>
            <a:off x="2289811" y="2061402"/>
            <a:ext cx="13708378" cy="7196898"/>
          </a:xfrm>
          <a:custGeom>
            <a:avLst/>
            <a:gdLst/>
            <a:ahLst/>
            <a:cxnLst/>
            <a:rect l="l" t="t" r="r" b="b"/>
            <a:pathLst>
              <a:path w="13708378" h="7196898">
                <a:moveTo>
                  <a:pt x="0" y="0"/>
                </a:moveTo>
                <a:lnTo>
                  <a:pt x="13708378" y="0"/>
                </a:lnTo>
                <a:lnTo>
                  <a:pt x="13708378" y="7196898"/>
                </a:lnTo>
                <a:lnTo>
                  <a:pt x="0" y="7196898"/>
                </a:lnTo>
                <a:lnTo>
                  <a:pt x="0" y="0"/>
                </a:lnTo>
                <a:close/>
              </a:path>
            </a:pathLst>
          </a:custGeom>
          <a:blipFill>
            <a:blip r:embed="rId2"/>
            <a:stretch>
              <a:fillRect/>
            </a:stretch>
          </a:blipFill>
        </p:spPr>
        <p:txBody>
          <a:bodyPr/>
          <a:lstStyle/>
          <a:p>
            <a:endParaRPr lang="en-US"/>
          </a:p>
        </p:txBody>
      </p:sp>
      <p:sp>
        <p:nvSpPr>
          <p:cNvPr id="7" name="TextBox 7"/>
          <p:cNvSpPr txBox="1"/>
          <p:nvPr/>
        </p:nvSpPr>
        <p:spPr>
          <a:xfrm>
            <a:off x="744094" y="603955"/>
            <a:ext cx="13508203" cy="673225"/>
          </a:xfrm>
          <a:prstGeom prst="rect">
            <a:avLst/>
          </a:prstGeom>
        </p:spPr>
        <p:txBody>
          <a:bodyPr lIns="0" tIns="0" rIns="0" bIns="0" rtlCol="0" anchor="t">
            <a:spAutoFit/>
          </a:bodyPr>
          <a:lstStyle/>
          <a:p>
            <a:pPr algn="l">
              <a:lnSpc>
                <a:spcPts val="5418"/>
              </a:lnSpc>
            </a:pPr>
            <a:r>
              <a:rPr lang="en-US" sz="3870">
                <a:solidFill>
                  <a:srgbClr val="FFFFFF"/>
                </a:solidFill>
                <a:latin typeface="Cy Grotesk Grand"/>
                <a:ea typeface="Cy Grotesk Grand"/>
                <a:cs typeface="Cy Grotesk Grand"/>
                <a:sym typeface="Cy Grotesk Grand"/>
              </a:rPr>
              <a:t>Benevolent Dictator for Life (BDFL) Model</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222222"/>
        </a:solidFill>
        <a:effectLst/>
      </p:bgPr>
    </p:bg>
    <p:spTree>
      <p:nvGrpSpPr>
        <p:cNvPr id="1" name=""/>
        <p:cNvGrpSpPr/>
        <p:nvPr/>
      </p:nvGrpSpPr>
      <p:grpSpPr>
        <a:xfrm>
          <a:off x="0" y="0"/>
          <a:ext cx="0" cy="0"/>
          <a:chOff x="0" y="0"/>
          <a:chExt cx="0" cy="0"/>
        </a:xfrm>
      </p:grpSpPr>
      <p:sp>
        <p:nvSpPr>
          <p:cNvPr id="2" name="AutoShape 2"/>
          <p:cNvSpPr/>
          <p:nvPr/>
        </p:nvSpPr>
        <p:spPr>
          <a:xfrm flipV="1">
            <a:off x="2" y="1497490"/>
            <a:ext cx="18439424" cy="8810"/>
          </a:xfrm>
          <a:prstGeom prst="line">
            <a:avLst/>
          </a:prstGeom>
          <a:ln w="9525" cap="flat">
            <a:solidFill>
              <a:srgbClr val="FFFFFF"/>
            </a:solidFill>
            <a:prstDash val="solid"/>
            <a:headEnd type="none" w="sm" len="sm"/>
            <a:tailEnd type="none" w="sm" len="sm"/>
          </a:ln>
        </p:spPr>
        <p:txBody>
          <a:bodyPr/>
          <a:lstStyle/>
          <a:p>
            <a:endParaRPr lang="en-US"/>
          </a:p>
        </p:txBody>
      </p:sp>
      <p:grpSp>
        <p:nvGrpSpPr>
          <p:cNvPr id="3" name="Group 3"/>
          <p:cNvGrpSpPr/>
          <p:nvPr/>
        </p:nvGrpSpPr>
        <p:grpSpPr>
          <a:xfrm>
            <a:off x="354987" y="9066089"/>
            <a:ext cx="1012013" cy="1012013"/>
            <a:chOff x="0" y="0"/>
            <a:chExt cx="1349351" cy="1349351"/>
          </a:xfrm>
        </p:grpSpPr>
        <p:sp>
          <p:nvSpPr>
            <p:cNvPr id="4" name="AutoShape 4"/>
            <p:cNvSpPr/>
            <p:nvPr/>
          </p:nvSpPr>
          <p:spPr>
            <a:xfrm>
              <a:off x="0" y="681026"/>
              <a:ext cx="1349351" cy="0"/>
            </a:xfrm>
            <a:prstGeom prst="line">
              <a:avLst/>
            </a:prstGeom>
            <a:ln w="12700" cap="flat">
              <a:solidFill>
                <a:srgbClr val="FFFFFF"/>
              </a:solidFill>
              <a:prstDash val="solid"/>
              <a:headEnd type="none" w="sm" len="sm"/>
              <a:tailEnd type="none" w="sm" len="sm"/>
            </a:ln>
          </p:spPr>
          <p:txBody>
            <a:bodyPr/>
            <a:lstStyle/>
            <a:p>
              <a:endParaRPr lang="en-US"/>
            </a:p>
          </p:txBody>
        </p:sp>
        <p:sp>
          <p:nvSpPr>
            <p:cNvPr id="5" name="AutoShape 5"/>
            <p:cNvSpPr/>
            <p:nvPr/>
          </p:nvSpPr>
          <p:spPr>
            <a:xfrm flipV="1">
              <a:off x="668326" y="0"/>
              <a:ext cx="0" cy="1349351"/>
            </a:xfrm>
            <a:prstGeom prst="line">
              <a:avLst/>
            </a:prstGeom>
            <a:ln w="12700" cap="flat">
              <a:solidFill>
                <a:srgbClr val="FFFFFF"/>
              </a:solidFill>
              <a:prstDash val="solid"/>
              <a:headEnd type="none" w="sm" len="sm"/>
              <a:tailEnd type="none" w="sm" len="sm"/>
            </a:ln>
          </p:spPr>
          <p:txBody>
            <a:bodyPr/>
            <a:lstStyle/>
            <a:p>
              <a:endParaRPr lang="en-US"/>
            </a:p>
          </p:txBody>
        </p:sp>
      </p:grpSp>
      <p:sp>
        <p:nvSpPr>
          <p:cNvPr id="6" name="Freeform 6"/>
          <p:cNvSpPr/>
          <p:nvPr/>
        </p:nvSpPr>
        <p:spPr>
          <a:xfrm>
            <a:off x="744094" y="1959921"/>
            <a:ext cx="13204025" cy="2487488"/>
          </a:xfrm>
          <a:custGeom>
            <a:avLst/>
            <a:gdLst/>
            <a:ahLst/>
            <a:cxnLst/>
            <a:rect l="l" t="t" r="r" b="b"/>
            <a:pathLst>
              <a:path w="13204025" h="2487488">
                <a:moveTo>
                  <a:pt x="0" y="0"/>
                </a:moveTo>
                <a:lnTo>
                  <a:pt x="13204024" y="0"/>
                </a:lnTo>
                <a:lnTo>
                  <a:pt x="13204024" y="2487488"/>
                </a:lnTo>
                <a:lnTo>
                  <a:pt x="0" y="2487488"/>
                </a:lnTo>
                <a:lnTo>
                  <a:pt x="0" y="0"/>
                </a:lnTo>
                <a:close/>
              </a:path>
            </a:pathLst>
          </a:custGeom>
          <a:blipFill>
            <a:blip r:embed="rId2"/>
            <a:stretch>
              <a:fillRect/>
            </a:stretch>
          </a:blipFill>
        </p:spPr>
        <p:txBody>
          <a:bodyPr/>
          <a:lstStyle/>
          <a:p>
            <a:endParaRPr lang="en-US"/>
          </a:p>
        </p:txBody>
      </p:sp>
      <p:sp>
        <p:nvSpPr>
          <p:cNvPr id="7" name="TextBox 7"/>
          <p:cNvSpPr txBox="1"/>
          <p:nvPr/>
        </p:nvSpPr>
        <p:spPr>
          <a:xfrm>
            <a:off x="744094" y="603955"/>
            <a:ext cx="13508203" cy="673225"/>
          </a:xfrm>
          <a:prstGeom prst="rect">
            <a:avLst/>
          </a:prstGeom>
        </p:spPr>
        <p:txBody>
          <a:bodyPr lIns="0" tIns="0" rIns="0" bIns="0" rtlCol="0" anchor="t">
            <a:spAutoFit/>
          </a:bodyPr>
          <a:lstStyle/>
          <a:p>
            <a:pPr algn="l">
              <a:lnSpc>
                <a:spcPts val="5418"/>
              </a:lnSpc>
            </a:pPr>
            <a:r>
              <a:rPr lang="en-US" sz="3870">
                <a:solidFill>
                  <a:srgbClr val="FFFFFF"/>
                </a:solidFill>
                <a:latin typeface="Cy Grotesk Grand"/>
                <a:ea typeface="Cy Grotesk Grand"/>
                <a:cs typeface="Cy Grotesk Grand"/>
                <a:sym typeface="Cy Grotesk Grand"/>
              </a:rPr>
              <a:t>Benevolent Dictator for Life Model</a:t>
            </a:r>
          </a:p>
        </p:txBody>
      </p:sp>
      <p:sp>
        <p:nvSpPr>
          <p:cNvPr id="8" name="TextBox 7">
            <a:extLst>
              <a:ext uri="{FF2B5EF4-FFF2-40B4-BE49-F238E27FC236}">
                <a16:creationId xmlns:a16="http://schemas.microsoft.com/office/drawing/2014/main" id="{F819A0B4-6175-C2FF-8F86-8E6C02AFF187}"/>
              </a:ext>
            </a:extLst>
          </p:cNvPr>
          <p:cNvSpPr txBox="1"/>
          <p:nvPr/>
        </p:nvSpPr>
        <p:spPr>
          <a:xfrm>
            <a:off x="17453540" y="9791700"/>
            <a:ext cx="491225" cy="369332"/>
          </a:xfrm>
          <a:prstGeom prst="rect">
            <a:avLst/>
          </a:prstGeom>
          <a:noFill/>
        </p:spPr>
        <p:txBody>
          <a:bodyPr wrap="none" rtlCol="0">
            <a:spAutoFit/>
          </a:bodyPr>
          <a:lstStyle/>
          <a:p>
            <a:r>
              <a:rPr lang="en-US" dirty="0">
                <a:solidFill>
                  <a:schemeClr val="bg1"/>
                </a:solidFill>
              </a:rPr>
              <a:t>yes</a:t>
            </a:r>
          </a:p>
        </p:txBody>
      </p:sp>
      <p:sp>
        <p:nvSpPr>
          <p:cNvPr id="9" name="TextBox 8">
            <a:extLst>
              <a:ext uri="{FF2B5EF4-FFF2-40B4-BE49-F238E27FC236}">
                <a16:creationId xmlns:a16="http://schemas.microsoft.com/office/drawing/2014/main" id="{22978F2E-1261-294E-1F29-616296B7487D}"/>
              </a:ext>
            </a:extLst>
          </p:cNvPr>
          <p:cNvSpPr txBox="1"/>
          <p:nvPr/>
        </p:nvSpPr>
        <p:spPr>
          <a:xfrm>
            <a:off x="17453540" y="1590589"/>
            <a:ext cx="816762" cy="369332"/>
          </a:xfrm>
          <a:prstGeom prst="rect">
            <a:avLst/>
          </a:prstGeom>
          <a:noFill/>
        </p:spPr>
        <p:txBody>
          <a:bodyPr wrap="none" rtlCol="0">
            <a:spAutoFit/>
          </a:bodyPr>
          <a:lstStyle/>
          <a:p>
            <a:r>
              <a:rPr lang="en-US" dirty="0">
                <a:solidFill>
                  <a:schemeClr val="bg1"/>
                </a:solidFill>
              </a:rPr>
              <a:t>maybe</a:t>
            </a:r>
          </a:p>
        </p:txBody>
      </p:sp>
      <p:sp>
        <p:nvSpPr>
          <p:cNvPr id="10" name="TextBox 9">
            <a:extLst>
              <a:ext uri="{FF2B5EF4-FFF2-40B4-BE49-F238E27FC236}">
                <a16:creationId xmlns:a16="http://schemas.microsoft.com/office/drawing/2014/main" id="{BB3060D2-9126-6E1E-03D0-D9691EE149CA}"/>
              </a:ext>
            </a:extLst>
          </p:cNvPr>
          <p:cNvSpPr txBox="1"/>
          <p:nvPr/>
        </p:nvSpPr>
        <p:spPr>
          <a:xfrm>
            <a:off x="177287" y="9791700"/>
            <a:ext cx="428322" cy="369332"/>
          </a:xfrm>
          <a:prstGeom prst="rect">
            <a:avLst/>
          </a:prstGeom>
          <a:noFill/>
        </p:spPr>
        <p:txBody>
          <a:bodyPr wrap="none" rtlCol="0">
            <a:spAutoFit/>
          </a:bodyPr>
          <a:lstStyle/>
          <a:p>
            <a:r>
              <a:rPr lang="en-US" dirty="0">
                <a:solidFill>
                  <a:schemeClr val="bg1"/>
                </a:solidFill>
              </a:rPr>
              <a:t>no</a:t>
            </a:r>
          </a:p>
        </p:txBody>
      </p:sp>
      <p:pic>
        <p:nvPicPr>
          <p:cNvPr id="11" name="Picture 10">
            <a:extLst>
              <a:ext uri="{FF2B5EF4-FFF2-40B4-BE49-F238E27FC236}">
                <a16:creationId xmlns:a16="http://schemas.microsoft.com/office/drawing/2014/main" id="{8F2D915B-4DB0-E163-AA7C-AFB5036C5946}"/>
              </a:ext>
            </a:extLst>
          </p:cNvPr>
          <p:cNvPicPr>
            <a:picLocks noChangeAspect="1"/>
          </p:cNvPicPr>
          <p:nvPr/>
        </p:nvPicPr>
        <p:blipFill>
          <a:blip r:embed="rId3"/>
          <a:stretch>
            <a:fillRect/>
          </a:stretch>
        </p:blipFill>
        <p:spPr>
          <a:xfrm>
            <a:off x="5105400" y="5143500"/>
            <a:ext cx="11556112" cy="4295820"/>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222222"/>
        </a:solidFill>
        <a:effectLst/>
      </p:bgPr>
    </p:bg>
    <p:spTree>
      <p:nvGrpSpPr>
        <p:cNvPr id="1" name=""/>
        <p:cNvGrpSpPr/>
        <p:nvPr/>
      </p:nvGrpSpPr>
      <p:grpSpPr>
        <a:xfrm>
          <a:off x="0" y="0"/>
          <a:ext cx="0" cy="0"/>
          <a:chOff x="0" y="0"/>
          <a:chExt cx="0" cy="0"/>
        </a:xfrm>
      </p:grpSpPr>
      <p:sp>
        <p:nvSpPr>
          <p:cNvPr id="2" name="AutoShape 2"/>
          <p:cNvSpPr/>
          <p:nvPr/>
        </p:nvSpPr>
        <p:spPr>
          <a:xfrm flipV="1">
            <a:off x="2" y="1497490"/>
            <a:ext cx="18439424" cy="8810"/>
          </a:xfrm>
          <a:prstGeom prst="line">
            <a:avLst/>
          </a:prstGeom>
          <a:ln w="9525" cap="flat">
            <a:solidFill>
              <a:srgbClr val="FFFFFF"/>
            </a:solidFill>
            <a:prstDash val="solid"/>
            <a:headEnd type="none" w="sm" len="sm"/>
            <a:tailEnd type="none" w="sm" len="sm"/>
          </a:ln>
        </p:spPr>
        <p:txBody>
          <a:bodyPr/>
          <a:lstStyle/>
          <a:p>
            <a:endParaRPr lang="en-US"/>
          </a:p>
        </p:txBody>
      </p:sp>
      <p:grpSp>
        <p:nvGrpSpPr>
          <p:cNvPr id="3" name="Group 3"/>
          <p:cNvGrpSpPr/>
          <p:nvPr/>
        </p:nvGrpSpPr>
        <p:grpSpPr>
          <a:xfrm>
            <a:off x="354987" y="9066089"/>
            <a:ext cx="1012013" cy="1012013"/>
            <a:chOff x="0" y="0"/>
            <a:chExt cx="1349351" cy="1349351"/>
          </a:xfrm>
        </p:grpSpPr>
        <p:sp>
          <p:nvSpPr>
            <p:cNvPr id="4" name="AutoShape 4"/>
            <p:cNvSpPr/>
            <p:nvPr/>
          </p:nvSpPr>
          <p:spPr>
            <a:xfrm>
              <a:off x="0" y="681026"/>
              <a:ext cx="1349351" cy="0"/>
            </a:xfrm>
            <a:prstGeom prst="line">
              <a:avLst/>
            </a:prstGeom>
            <a:ln w="12700" cap="flat">
              <a:solidFill>
                <a:srgbClr val="FFFFFF"/>
              </a:solidFill>
              <a:prstDash val="solid"/>
              <a:headEnd type="none" w="sm" len="sm"/>
              <a:tailEnd type="none" w="sm" len="sm"/>
            </a:ln>
          </p:spPr>
          <p:txBody>
            <a:bodyPr/>
            <a:lstStyle/>
            <a:p>
              <a:endParaRPr lang="en-US"/>
            </a:p>
          </p:txBody>
        </p:sp>
        <p:sp>
          <p:nvSpPr>
            <p:cNvPr id="5" name="AutoShape 5"/>
            <p:cNvSpPr/>
            <p:nvPr/>
          </p:nvSpPr>
          <p:spPr>
            <a:xfrm flipV="1">
              <a:off x="668326" y="0"/>
              <a:ext cx="0" cy="1349351"/>
            </a:xfrm>
            <a:prstGeom prst="line">
              <a:avLst/>
            </a:prstGeom>
            <a:ln w="12700" cap="flat">
              <a:solidFill>
                <a:srgbClr val="FFFFFF"/>
              </a:solidFill>
              <a:prstDash val="solid"/>
              <a:headEnd type="none" w="sm" len="sm"/>
              <a:tailEnd type="none" w="sm" len="sm"/>
            </a:ln>
          </p:spPr>
          <p:txBody>
            <a:bodyPr/>
            <a:lstStyle/>
            <a:p>
              <a:endParaRPr lang="en-US"/>
            </a:p>
          </p:txBody>
        </p:sp>
      </p:grpSp>
      <p:sp>
        <p:nvSpPr>
          <p:cNvPr id="7" name="TextBox 7"/>
          <p:cNvSpPr txBox="1"/>
          <p:nvPr/>
        </p:nvSpPr>
        <p:spPr>
          <a:xfrm>
            <a:off x="744094" y="603955"/>
            <a:ext cx="13508203" cy="618631"/>
          </a:xfrm>
          <a:prstGeom prst="rect">
            <a:avLst/>
          </a:prstGeom>
        </p:spPr>
        <p:txBody>
          <a:bodyPr lIns="0" tIns="0" rIns="0" bIns="0" rtlCol="0" anchor="t">
            <a:spAutoFit/>
          </a:bodyPr>
          <a:lstStyle/>
          <a:p>
            <a:pPr algn="l">
              <a:lnSpc>
                <a:spcPts val="5418"/>
              </a:lnSpc>
            </a:pPr>
            <a:r>
              <a:rPr lang="en-US" sz="3870" dirty="0">
                <a:solidFill>
                  <a:srgbClr val="FFFFFF"/>
                </a:solidFill>
                <a:latin typeface="Cy Grotesk Grand"/>
                <a:ea typeface="Cy Grotesk Grand"/>
                <a:cs typeface="Cy Grotesk Grand"/>
                <a:sym typeface="Cy Grotesk Grand"/>
              </a:rPr>
              <a:t>PEP 572</a:t>
            </a:r>
          </a:p>
        </p:txBody>
      </p:sp>
      <p:sp>
        <p:nvSpPr>
          <p:cNvPr id="8" name="TextBox 7">
            <a:extLst>
              <a:ext uri="{FF2B5EF4-FFF2-40B4-BE49-F238E27FC236}">
                <a16:creationId xmlns:a16="http://schemas.microsoft.com/office/drawing/2014/main" id="{F819A0B4-6175-C2FF-8F86-8E6C02AFF187}"/>
              </a:ext>
            </a:extLst>
          </p:cNvPr>
          <p:cNvSpPr txBox="1"/>
          <p:nvPr/>
        </p:nvSpPr>
        <p:spPr>
          <a:xfrm>
            <a:off x="17453540" y="9791700"/>
            <a:ext cx="491225" cy="369332"/>
          </a:xfrm>
          <a:prstGeom prst="rect">
            <a:avLst/>
          </a:prstGeom>
          <a:noFill/>
        </p:spPr>
        <p:txBody>
          <a:bodyPr wrap="none" rtlCol="0">
            <a:spAutoFit/>
          </a:bodyPr>
          <a:lstStyle/>
          <a:p>
            <a:r>
              <a:rPr lang="en-US" dirty="0">
                <a:solidFill>
                  <a:schemeClr val="bg1"/>
                </a:solidFill>
              </a:rPr>
              <a:t>yes</a:t>
            </a:r>
          </a:p>
        </p:txBody>
      </p:sp>
      <p:sp>
        <p:nvSpPr>
          <p:cNvPr id="9" name="TextBox 8">
            <a:extLst>
              <a:ext uri="{FF2B5EF4-FFF2-40B4-BE49-F238E27FC236}">
                <a16:creationId xmlns:a16="http://schemas.microsoft.com/office/drawing/2014/main" id="{22978F2E-1261-294E-1F29-616296B7487D}"/>
              </a:ext>
            </a:extLst>
          </p:cNvPr>
          <p:cNvSpPr txBox="1"/>
          <p:nvPr/>
        </p:nvSpPr>
        <p:spPr>
          <a:xfrm>
            <a:off x="17453540" y="1590589"/>
            <a:ext cx="816762" cy="369332"/>
          </a:xfrm>
          <a:prstGeom prst="rect">
            <a:avLst/>
          </a:prstGeom>
          <a:noFill/>
        </p:spPr>
        <p:txBody>
          <a:bodyPr wrap="none" rtlCol="0">
            <a:spAutoFit/>
          </a:bodyPr>
          <a:lstStyle/>
          <a:p>
            <a:r>
              <a:rPr lang="en-US" dirty="0">
                <a:solidFill>
                  <a:schemeClr val="bg1"/>
                </a:solidFill>
              </a:rPr>
              <a:t>maybe</a:t>
            </a:r>
          </a:p>
        </p:txBody>
      </p:sp>
      <p:sp>
        <p:nvSpPr>
          <p:cNvPr id="10" name="TextBox 9">
            <a:extLst>
              <a:ext uri="{FF2B5EF4-FFF2-40B4-BE49-F238E27FC236}">
                <a16:creationId xmlns:a16="http://schemas.microsoft.com/office/drawing/2014/main" id="{BB3060D2-9126-6E1E-03D0-D9691EE149CA}"/>
              </a:ext>
            </a:extLst>
          </p:cNvPr>
          <p:cNvSpPr txBox="1"/>
          <p:nvPr/>
        </p:nvSpPr>
        <p:spPr>
          <a:xfrm>
            <a:off x="177287" y="9791700"/>
            <a:ext cx="428322" cy="369332"/>
          </a:xfrm>
          <a:prstGeom prst="rect">
            <a:avLst/>
          </a:prstGeom>
          <a:noFill/>
        </p:spPr>
        <p:txBody>
          <a:bodyPr wrap="none" rtlCol="0">
            <a:spAutoFit/>
          </a:bodyPr>
          <a:lstStyle/>
          <a:p>
            <a:r>
              <a:rPr lang="en-US" dirty="0">
                <a:solidFill>
                  <a:schemeClr val="bg1"/>
                </a:solidFill>
              </a:rPr>
              <a:t>no</a:t>
            </a:r>
          </a:p>
        </p:txBody>
      </p:sp>
      <p:pic>
        <p:nvPicPr>
          <p:cNvPr id="12" name="Picture 11">
            <a:extLst>
              <a:ext uri="{FF2B5EF4-FFF2-40B4-BE49-F238E27FC236}">
                <a16:creationId xmlns:a16="http://schemas.microsoft.com/office/drawing/2014/main" id="{342B2943-E4DF-3576-10A8-9CE20C73753B}"/>
              </a:ext>
            </a:extLst>
          </p:cNvPr>
          <p:cNvPicPr>
            <a:picLocks noChangeAspect="1"/>
          </p:cNvPicPr>
          <p:nvPr/>
        </p:nvPicPr>
        <p:blipFill>
          <a:blip r:embed="rId3"/>
          <a:stretch>
            <a:fillRect/>
          </a:stretch>
        </p:blipFill>
        <p:spPr>
          <a:xfrm>
            <a:off x="2587271" y="2506354"/>
            <a:ext cx="13113458" cy="6300532"/>
          </a:xfrm>
          <a:prstGeom prst="rect">
            <a:avLst/>
          </a:prstGeom>
        </p:spPr>
      </p:pic>
    </p:spTree>
    <p:extLst>
      <p:ext uri="{BB962C8B-B14F-4D97-AF65-F5344CB8AC3E}">
        <p14:creationId xmlns:p14="http://schemas.microsoft.com/office/powerpoint/2010/main" val="17277139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222222"/>
        </a:solidFill>
        <a:effectLst/>
      </p:bgPr>
    </p:bg>
    <p:spTree>
      <p:nvGrpSpPr>
        <p:cNvPr id="1" name=""/>
        <p:cNvGrpSpPr/>
        <p:nvPr/>
      </p:nvGrpSpPr>
      <p:grpSpPr>
        <a:xfrm>
          <a:off x="0" y="0"/>
          <a:ext cx="0" cy="0"/>
          <a:chOff x="0" y="0"/>
          <a:chExt cx="0" cy="0"/>
        </a:xfrm>
      </p:grpSpPr>
      <p:grpSp>
        <p:nvGrpSpPr>
          <p:cNvPr id="2" name="Group 2"/>
          <p:cNvGrpSpPr/>
          <p:nvPr/>
        </p:nvGrpSpPr>
        <p:grpSpPr>
          <a:xfrm>
            <a:off x="11750898" y="0"/>
            <a:ext cx="6537102" cy="10287000"/>
            <a:chOff x="0" y="0"/>
            <a:chExt cx="8716136" cy="13716000"/>
          </a:xfrm>
        </p:grpSpPr>
        <p:pic>
          <p:nvPicPr>
            <p:cNvPr id="3" name="Picture 3"/>
            <p:cNvPicPr>
              <a:picLocks noChangeAspect="1"/>
            </p:cNvPicPr>
            <p:nvPr/>
          </p:nvPicPr>
          <p:blipFill>
            <a:blip r:embed="rId2"/>
            <a:srcRect l="2986" r="2986"/>
            <a:stretch>
              <a:fillRect/>
            </a:stretch>
          </p:blipFill>
          <p:spPr>
            <a:xfrm>
              <a:off x="0" y="0"/>
              <a:ext cx="8716136" cy="13716000"/>
            </a:xfrm>
            <a:prstGeom prst="rect">
              <a:avLst/>
            </a:prstGeom>
          </p:spPr>
        </p:pic>
      </p:grpSp>
      <p:sp>
        <p:nvSpPr>
          <p:cNvPr id="4" name="AutoShape 4"/>
          <p:cNvSpPr/>
          <p:nvPr/>
        </p:nvSpPr>
        <p:spPr>
          <a:xfrm flipV="1">
            <a:off x="4578368" y="15"/>
            <a:ext cx="0" cy="5110266"/>
          </a:xfrm>
          <a:prstGeom prst="line">
            <a:avLst/>
          </a:prstGeom>
          <a:ln w="9525" cap="flat">
            <a:solidFill>
              <a:srgbClr val="FFFFFF"/>
            </a:solidFill>
            <a:prstDash val="solid"/>
            <a:headEnd type="none" w="sm" len="sm"/>
            <a:tailEnd type="none" w="sm" len="sm"/>
          </a:ln>
        </p:spPr>
        <p:txBody>
          <a:bodyPr/>
          <a:lstStyle/>
          <a:p>
            <a:endParaRPr lang="en-US"/>
          </a:p>
        </p:txBody>
      </p:sp>
      <p:sp>
        <p:nvSpPr>
          <p:cNvPr id="5" name="AutoShape 5"/>
          <p:cNvSpPr/>
          <p:nvPr/>
        </p:nvSpPr>
        <p:spPr>
          <a:xfrm flipV="1">
            <a:off x="0" y="5143500"/>
            <a:ext cx="11750898" cy="4762"/>
          </a:xfrm>
          <a:prstGeom prst="line">
            <a:avLst/>
          </a:prstGeom>
          <a:ln w="9525" cap="flat">
            <a:solidFill>
              <a:srgbClr val="FFFFFF"/>
            </a:solidFill>
            <a:prstDash val="solid"/>
            <a:headEnd type="none" w="sm" len="sm"/>
            <a:tailEnd type="none" w="sm" len="sm"/>
          </a:ln>
        </p:spPr>
        <p:txBody>
          <a:bodyPr/>
          <a:lstStyle/>
          <a:p>
            <a:endParaRPr lang="en-US"/>
          </a:p>
        </p:txBody>
      </p:sp>
      <p:grpSp>
        <p:nvGrpSpPr>
          <p:cNvPr id="6" name="Group 6"/>
          <p:cNvGrpSpPr/>
          <p:nvPr/>
        </p:nvGrpSpPr>
        <p:grpSpPr>
          <a:xfrm>
            <a:off x="10286415" y="3781024"/>
            <a:ext cx="1012013" cy="1012013"/>
            <a:chOff x="0" y="0"/>
            <a:chExt cx="1349351" cy="1349351"/>
          </a:xfrm>
        </p:grpSpPr>
        <p:sp>
          <p:nvSpPr>
            <p:cNvPr id="7" name="AutoShape 7"/>
            <p:cNvSpPr/>
            <p:nvPr/>
          </p:nvSpPr>
          <p:spPr>
            <a:xfrm>
              <a:off x="0" y="681026"/>
              <a:ext cx="1349351" cy="0"/>
            </a:xfrm>
            <a:prstGeom prst="line">
              <a:avLst/>
            </a:prstGeom>
            <a:ln w="12700" cap="flat">
              <a:solidFill>
                <a:srgbClr val="FFFFFF"/>
              </a:solidFill>
              <a:prstDash val="solid"/>
              <a:headEnd type="none" w="sm" len="sm"/>
              <a:tailEnd type="none" w="sm" len="sm"/>
            </a:ln>
          </p:spPr>
          <p:txBody>
            <a:bodyPr/>
            <a:lstStyle/>
            <a:p>
              <a:endParaRPr lang="en-US"/>
            </a:p>
          </p:txBody>
        </p:sp>
        <p:sp>
          <p:nvSpPr>
            <p:cNvPr id="8" name="AutoShape 8"/>
            <p:cNvSpPr/>
            <p:nvPr/>
          </p:nvSpPr>
          <p:spPr>
            <a:xfrm flipV="1">
              <a:off x="668326" y="0"/>
              <a:ext cx="0" cy="1349351"/>
            </a:xfrm>
            <a:prstGeom prst="line">
              <a:avLst/>
            </a:prstGeom>
            <a:ln w="12700" cap="flat">
              <a:solidFill>
                <a:srgbClr val="FFFFFF"/>
              </a:solidFill>
              <a:prstDash val="solid"/>
              <a:headEnd type="none" w="sm" len="sm"/>
              <a:tailEnd type="none" w="sm" len="sm"/>
            </a:ln>
          </p:spPr>
          <p:txBody>
            <a:bodyPr/>
            <a:lstStyle/>
            <a:p>
              <a:endParaRPr lang="en-US"/>
            </a:p>
          </p:txBody>
        </p:sp>
      </p:grpSp>
      <p:sp>
        <p:nvSpPr>
          <p:cNvPr id="9" name="AutoShape 9"/>
          <p:cNvSpPr/>
          <p:nvPr/>
        </p:nvSpPr>
        <p:spPr>
          <a:xfrm flipV="1">
            <a:off x="0" y="2034208"/>
            <a:ext cx="4582071" cy="0"/>
          </a:xfrm>
          <a:prstGeom prst="line">
            <a:avLst/>
          </a:prstGeom>
          <a:ln w="9525" cap="flat">
            <a:solidFill>
              <a:srgbClr val="FFFFFF"/>
            </a:solidFill>
            <a:prstDash val="solid"/>
            <a:headEnd type="none" w="sm" len="sm"/>
            <a:tailEnd type="none" w="sm" len="sm"/>
          </a:ln>
        </p:spPr>
        <p:txBody>
          <a:bodyPr/>
          <a:lstStyle/>
          <a:p>
            <a:endParaRPr lang="en-US"/>
          </a:p>
        </p:txBody>
      </p:sp>
      <p:sp>
        <p:nvSpPr>
          <p:cNvPr id="10" name="TextBox 10"/>
          <p:cNvSpPr txBox="1"/>
          <p:nvPr/>
        </p:nvSpPr>
        <p:spPr>
          <a:xfrm>
            <a:off x="744094" y="603955"/>
            <a:ext cx="3234485" cy="673225"/>
          </a:xfrm>
          <a:prstGeom prst="rect">
            <a:avLst/>
          </a:prstGeom>
        </p:spPr>
        <p:txBody>
          <a:bodyPr lIns="0" tIns="0" rIns="0" bIns="0" rtlCol="0" anchor="t">
            <a:spAutoFit/>
          </a:bodyPr>
          <a:lstStyle/>
          <a:p>
            <a:pPr algn="l">
              <a:lnSpc>
                <a:spcPts val="5418"/>
              </a:lnSpc>
            </a:pPr>
            <a:r>
              <a:rPr lang="en-US" sz="3870" dirty="0">
                <a:solidFill>
                  <a:srgbClr val="FFFFFF"/>
                </a:solidFill>
                <a:latin typeface="Cy Grotesk Grand"/>
                <a:ea typeface="Cy Grotesk Grand"/>
                <a:cs typeface="Cy Grotesk Grand"/>
                <a:sym typeface="Cy Grotesk Grand"/>
              </a:rPr>
              <a:t>Contents</a:t>
            </a:r>
          </a:p>
        </p:txBody>
      </p:sp>
      <p:sp>
        <p:nvSpPr>
          <p:cNvPr id="11" name="TextBox 11"/>
          <p:cNvSpPr txBox="1"/>
          <p:nvPr/>
        </p:nvSpPr>
        <p:spPr>
          <a:xfrm>
            <a:off x="637830" y="6034772"/>
            <a:ext cx="10543697" cy="3626634"/>
          </a:xfrm>
          <a:prstGeom prst="rect">
            <a:avLst/>
          </a:prstGeom>
        </p:spPr>
        <p:txBody>
          <a:bodyPr lIns="0" tIns="0" rIns="0" bIns="0" rtlCol="0" anchor="t">
            <a:spAutoFit/>
          </a:bodyPr>
          <a:lstStyle/>
          <a:p>
            <a:pPr algn="l">
              <a:lnSpc>
                <a:spcPts val="4759"/>
              </a:lnSpc>
            </a:pPr>
            <a:r>
              <a:rPr lang="en-US" sz="3399" dirty="0">
                <a:solidFill>
                  <a:srgbClr val="FFFFFF"/>
                </a:solidFill>
                <a:latin typeface="Cy Grotesk Grand"/>
                <a:ea typeface="Cy Grotesk Grand"/>
                <a:cs typeface="Cy Grotesk Grand"/>
                <a:sym typeface="Cy Grotesk Grand"/>
              </a:rPr>
              <a:t>01  - The origins of open-source</a:t>
            </a:r>
          </a:p>
          <a:p>
            <a:pPr algn="l">
              <a:lnSpc>
                <a:spcPts val="4759"/>
              </a:lnSpc>
            </a:pPr>
            <a:r>
              <a:rPr lang="en-US" sz="3399" dirty="0">
                <a:solidFill>
                  <a:srgbClr val="FFFFFF"/>
                </a:solidFill>
                <a:latin typeface="Cy Grotesk Grand"/>
                <a:ea typeface="Cy Grotesk Grand"/>
                <a:cs typeface="Cy Grotesk Grand"/>
                <a:sym typeface="Cy Grotesk Grand"/>
              </a:rPr>
              <a:t>02 - Open-source communities</a:t>
            </a:r>
          </a:p>
          <a:p>
            <a:pPr algn="l">
              <a:lnSpc>
                <a:spcPts val="4759"/>
              </a:lnSpc>
            </a:pPr>
            <a:r>
              <a:rPr lang="en-US" sz="3399" dirty="0">
                <a:solidFill>
                  <a:srgbClr val="FFFFFF"/>
                </a:solidFill>
                <a:latin typeface="Cy Grotesk Grand"/>
                <a:ea typeface="Cy Grotesk Grand"/>
                <a:cs typeface="Cy Grotesk Grand"/>
                <a:sym typeface="Cy Grotesk Grand"/>
              </a:rPr>
              <a:t>03 - Complexity in the community</a:t>
            </a:r>
          </a:p>
          <a:p>
            <a:pPr algn="l">
              <a:lnSpc>
                <a:spcPts val="4759"/>
              </a:lnSpc>
            </a:pPr>
            <a:r>
              <a:rPr lang="en-US" sz="3399" dirty="0">
                <a:solidFill>
                  <a:srgbClr val="FFFFFF"/>
                </a:solidFill>
                <a:latin typeface="Cy Grotesk Grand"/>
                <a:ea typeface="Cy Grotesk Grand"/>
                <a:cs typeface="Cy Grotesk Grand"/>
                <a:sym typeface="Cy Grotesk Grand"/>
              </a:rPr>
              <a:t>04 - Leveraging open-source</a:t>
            </a:r>
          </a:p>
          <a:p>
            <a:pPr algn="l">
              <a:lnSpc>
                <a:spcPts val="4759"/>
              </a:lnSpc>
            </a:pPr>
            <a:r>
              <a:rPr lang="en-US" sz="3399" dirty="0">
                <a:solidFill>
                  <a:srgbClr val="FFFFFF"/>
                </a:solidFill>
                <a:latin typeface="Cy Grotesk Grand"/>
                <a:ea typeface="Cy Grotesk Grand"/>
                <a:cs typeface="Cy Grotesk Grand"/>
                <a:sym typeface="Cy Grotesk Grand"/>
              </a:rPr>
              <a:t>05 - Contributing to open-source</a:t>
            </a:r>
          </a:p>
          <a:p>
            <a:pPr algn="l">
              <a:lnSpc>
                <a:spcPts val="4759"/>
              </a:lnSpc>
            </a:pPr>
            <a:r>
              <a:rPr lang="en-US" sz="3399" dirty="0">
                <a:solidFill>
                  <a:srgbClr val="FFFFFF"/>
                </a:solidFill>
                <a:latin typeface="Cy Grotesk Grand"/>
                <a:ea typeface="Cy Grotesk Grand"/>
                <a:cs typeface="Cy Grotesk Grand"/>
                <a:sym typeface="Cy Grotesk Grand"/>
              </a:rPr>
              <a:t>06 - Modern open-source projects</a:t>
            </a:r>
          </a:p>
        </p:txBody>
      </p:sp>
      <p:sp>
        <p:nvSpPr>
          <p:cNvPr id="12" name="TextBox 12"/>
          <p:cNvSpPr txBox="1"/>
          <p:nvPr/>
        </p:nvSpPr>
        <p:spPr>
          <a:xfrm>
            <a:off x="5173681" y="450918"/>
            <a:ext cx="5287067" cy="2390140"/>
          </a:xfrm>
          <a:prstGeom prst="rect">
            <a:avLst/>
          </a:prstGeom>
        </p:spPr>
        <p:txBody>
          <a:bodyPr lIns="0" tIns="0" rIns="0" bIns="0" rtlCol="0" anchor="t">
            <a:spAutoFit/>
          </a:bodyPr>
          <a:lstStyle/>
          <a:p>
            <a:pPr algn="l">
              <a:lnSpc>
                <a:spcPts val="4759"/>
              </a:lnSpc>
            </a:pPr>
            <a:r>
              <a:rPr lang="en-US" sz="3399">
                <a:solidFill>
                  <a:srgbClr val="FFFFFF"/>
                </a:solidFill>
                <a:latin typeface="Cy Grotesk Grand"/>
                <a:ea typeface="Cy Grotesk Grand"/>
                <a:cs typeface="Cy Grotesk Grand"/>
                <a:sym typeface="Cy Grotesk Grand"/>
              </a:rPr>
              <a:t>If it’s online and available, it’s free to use and modify, right?</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222222"/>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7373729" cy="10287000"/>
            <a:chOff x="0" y="0"/>
            <a:chExt cx="9831638" cy="13716000"/>
          </a:xfrm>
        </p:grpSpPr>
        <p:pic>
          <p:nvPicPr>
            <p:cNvPr id="3" name="Picture 3"/>
            <p:cNvPicPr>
              <a:picLocks noChangeAspect="1"/>
            </p:cNvPicPr>
            <p:nvPr/>
          </p:nvPicPr>
          <p:blipFill>
            <a:blip r:embed="rId2"/>
            <a:srcRect l="4478" r="4478"/>
            <a:stretch>
              <a:fillRect/>
            </a:stretch>
          </p:blipFill>
          <p:spPr>
            <a:xfrm>
              <a:off x="0" y="0"/>
              <a:ext cx="9831638" cy="13716000"/>
            </a:xfrm>
            <a:prstGeom prst="rect">
              <a:avLst/>
            </a:prstGeom>
          </p:spPr>
        </p:pic>
      </p:grpSp>
      <p:sp>
        <p:nvSpPr>
          <p:cNvPr id="4" name="AutoShape 4"/>
          <p:cNvSpPr/>
          <p:nvPr/>
        </p:nvSpPr>
        <p:spPr>
          <a:xfrm>
            <a:off x="7192989" y="1979750"/>
            <a:ext cx="11407132" cy="0"/>
          </a:xfrm>
          <a:prstGeom prst="line">
            <a:avLst/>
          </a:prstGeom>
          <a:ln w="9525" cap="flat">
            <a:solidFill>
              <a:srgbClr val="FFFFFF"/>
            </a:solidFill>
            <a:prstDash val="solid"/>
            <a:headEnd type="none" w="sm" len="sm"/>
            <a:tailEnd type="none" w="sm" len="sm"/>
          </a:ln>
        </p:spPr>
        <p:txBody>
          <a:bodyPr/>
          <a:lstStyle/>
          <a:p>
            <a:endParaRPr lang="en-US"/>
          </a:p>
        </p:txBody>
      </p:sp>
      <p:sp>
        <p:nvSpPr>
          <p:cNvPr id="5" name="AutoShape 5"/>
          <p:cNvSpPr/>
          <p:nvPr/>
        </p:nvSpPr>
        <p:spPr>
          <a:xfrm>
            <a:off x="6867722" y="7352255"/>
            <a:ext cx="14159794" cy="0"/>
          </a:xfrm>
          <a:prstGeom prst="line">
            <a:avLst/>
          </a:prstGeom>
          <a:ln w="9525" cap="flat">
            <a:solidFill>
              <a:srgbClr val="FFFFFF"/>
            </a:solidFill>
            <a:prstDash val="solid"/>
            <a:headEnd type="none" w="sm" len="sm"/>
            <a:tailEnd type="none" w="sm" len="sm"/>
          </a:ln>
        </p:spPr>
        <p:txBody>
          <a:bodyPr/>
          <a:lstStyle/>
          <a:p>
            <a:endParaRPr lang="en-US"/>
          </a:p>
        </p:txBody>
      </p:sp>
      <p:grpSp>
        <p:nvGrpSpPr>
          <p:cNvPr id="6" name="Group 6"/>
          <p:cNvGrpSpPr/>
          <p:nvPr/>
        </p:nvGrpSpPr>
        <p:grpSpPr>
          <a:xfrm>
            <a:off x="7666211" y="8246287"/>
            <a:ext cx="1012013" cy="1012013"/>
            <a:chOff x="0" y="0"/>
            <a:chExt cx="1349351" cy="1349351"/>
          </a:xfrm>
        </p:grpSpPr>
        <p:sp>
          <p:nvSpPr>
            <p:cNvPr id="7" name="AutoShape 7"/>
            <p:cNvSpPr/>
            <p:nvPr/>
          </p:nvSpPr>
          <p:spPr>
            <a:xfrm>
              <a:off x="0" y="681026"/>
              <a:ext cx="1349351" cy="0"/>
            </a:xfrm>
            <a:prstGeom prst="line">
              <a:avLst/>
            </a:prstGeom>
            <a:ln w="12700" cap="flat">
              <a:solidFill>
                <a:srgbClr val="FFFFFF"/>
              </a:solidFill>
              <a:prstDash val="solid"/>
              <a:headEnd type="none" w="sm" len="sm"/>
              <a:tailEnd type="none" w="sm" len="sm"/>
            </a:ln>
          </p:spPr>
          <p:txBody>
            <a:bodyPr/>
            <a:lstStyle/>
            <a:p>
              <a:endParaRPr lang="en-US"/>
            </a:p>
          </p:txBody>
        </p:sp>
        <p:sp>
          <p:nvSpPr>
            <p:cNvPr id="8" name="AutoShape 8"/>
            <p:cNvSpPr/>
            <p:nvPr/>
          </p:nvSpPr>
          <p:spPr>
            <a:xfrm flipV="1">
              <a:off x="668326" y="0"/>
              <a:ext cx="0" cy="1349351"/>
            </a:xfrm>
            <a:prstGeom prst="line">
              <a:avLst/>
            </a:prstGeom>
            <a:ln w="12700" cap="flat">
              <a:solidFill>
                <a:srgbClr val="FFFFFF"/>
              </a:solidFill>
              <a:prstDash val="solid"/>
              <a:headEnd type="none" w="sm" len="sm"/>
              <a:tailEnd type="none" w="sm" len="sm"/>
            </a:ln>
          </p:spPr>
          <p:txBody>
            <a:bodyPr/>
            <a:lstStyle/>
            <a:p>
              <a:endParaRPr lang="en-US"/>
            </a:p>
          </p:txBody>
        </p:sp>
      </p:grpSp>
      <p:sp>
        <p:nvSpPr>
          <p:cNvPr id="9" name="TextBox 9"/>
          <p:cNvSpPr txBox="1"/>
          <p:nvPr/>
        </p:nvSpPr>
        <p:spPr>
          <a:xfrm>
            <a:off x="7666211" y="649225"/>
            <a:ext cx="10460688" cy="673225"/>
          </a:xfrm>
          <a:prstGeom prst="rect">
            <a:avLst/>
          </a:prstGeom>
        </p:spPr>
        <p:txBody>
          <a:bodyPr lIns="0" tIns="0" rIns="0" bIns="0" rtlCol="0" anchor="t">
            <a:spAutoFit/>
          </a:bodyPr>
          <a:lstStyle/>
          <a:p>
            <a:pPr algn="l">
              <a:lnSpc>
                <a:spcPts val="5418"/>
              </a:lnSpc>
            </a:pPr>
            <a:r>
              <a:rPr lang="en-US" sz="3870">
                <a:solidFill>
                  <a:srgbClr val="FFFFFF"/>
                </a:solidFill>
                <a:latin typeface="Cy Grotesk Grand"/>
                <a:ea typeface="Cy Grotesk Grand"/>
                <a:cs typeface="Cy Grotesk Grand"/>
                <a:sym typeface="Cy Grotesk Grand"/>
              </a:rPr>
              <a:t>04 - Leveraging open-source</a:t>
            </a:r>
          </a:p>
        </p:txBody>
      </p:sp>
      <p:sp>
        <p:nvSpPr>
          <p:cNvPr id="10" name="TextBox 10"/>
          <p:cNvSpPr txBox="1"/>
          <p:nvPr/>
        </p:nvSpPr>
        <p:spPr>
          <a:xfrm>
            <a:off x="7666211" y="3656748"/>
            <a:ext cx="8339242" cy="1308100"/>
          </a:xfrm>
          <a:prstGeom prst="rect">
            <a:avLst/>
          </a:prstGeom>
        </p:spPr>
        <p:txBody>
          <a:bodyPr lIns="0" tIns="0" rIns="0" bIns="0" rtlCol="0" anchor="t">
            <a:spAutoFit/>
          </a:bodyPr>
          <a:lstStyle/>
          <a:p>
            <a:pPr algn="l">
              <a:lnSpc>
                <a:spcPts val="3499"/>
              </a:lnSpc>
            </a:pPr>
            <a:r>
              <a:rPr lang="en-US" sz="2499">
                <a:solidFill>
                  <a:srgbClr val="FFFFFF"/>
                </a:solidFill>
                <a:latin typeface="Cy Grotesk Grand"/>
                <a:ea typeface="Cy Grotesk Grand"/>
                <a:cs typeface="Cy Grotesk Grand"/>
                <a:sym typeface="Cy Grotesk Grand"/>
              </a:rPr>
              <a:t>You plan to leverage some open-source technology? Do you know what you could possibly encounter?</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222222"/>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4115060" cy="10287000"/>
            <a:chOff x="0" y="0"/>
            <a:chExt cx="5486747" cy="13716000"/>
          </a:xfrm>
        </p:grpSpPr>
        <p:pic>
          <p:nvPicPr>
            <p:cNvPr id="3" name="Picture 3"/>
            <p:cNvPicPr>
              <a:picLocks noChangeAspect="1"/>
            </p:cNvPicPr>
            <p:nvPr/>
          </p:nvPicPr>
          <p:blipFill>
            <a:blip r:embed="rId2"/>
            <a:srcRect l="9777" r="63571"/>
            <a:stretch>
              <a:fillRect/>
            </a:stretch>
          </p:blipFill>
          <p:spPr>
            <a:xfrm>
              <a:off x="0" y="0"/>
              <a:ext cx="5486747" cy="13716000"/>
            </a:xfrm>
            <a:prstGeom prst="rect">
              <a:avLst/>
            </a:prstGeom>
          </p:spPr>
        </p:pic>
      </p:grpSp>
      <p:sp>
        <p:nvSpPr>
          <p:cNvPr id="4" name="AutoShape 4"/>
          <p:cNvSpPr/>
          <p:nvPr/>
        </p:nvSpPr>
        <p:spPr>
          <a:xfrm>
            <a:off x="4115060" y="1979750"/>
            <a:ext cx="14159794" cy="0"/>
          </a:xfrm>
          <a:prstGeom prst="line">
            <a:avLst/>
          </a:prstGeom>
          <a:ln w="9525" cap="flat">
            <a:solidFill>
              <a:srgbClr val="FFFFFF"/>
            </a:solidFill>
            <a:prstDash val="solid"/>
            <a:headEnd type="none" w="sm" len="sm"/>
            <a:tailEnd type="none" w="sm" len="sm"/>
          </a:ln>
        </p:spPr>
        <p:txBody>
          <a:bodyPr/>
          <a:lstStyle/>
          <a:p>
            <a:endParaRPr lang="en-US"/>
          </a:p>
        </p:txBody>
      </p:sp>
      <p:sp>
        <p:nvSpPr>
          <p:cNvPr id="5" name="AutoShape 5"/>
          <p:cNvSpPr/>
          <p:nvPr/>
        </p:nvSpPr>
        <p:spPr>
          <a:xfrm>
            <a:off x="4115060" y="7369459"/>
            <a:ext cx="14159794" cy="0"/>
          </a:xfrm>
          <a:prstGeom prst="line">
            <a:avLst/>
          </a:prstGeom>
          <a:ln w="9525" cap="flat">
            <a:solidFill>
              <a:srgbClr val="FFFFFF"/>
            </a:solidFill>
            <a:prstDash val="solid"/>
            <a:headEnd type="none" w="sm" len="sm"/>
            <a:tailEnd type="none" w="sm" len="sm"/>
          </a:ln>
        </p:spPr>
        <p:txBody>
          <a:bodyPr/>
          <a:lstStyle/>
          <a:p>
            <a:endParaRPr lang="en-US"/>
          </a:p>
        </p:txBody>
      </p:sp>
      <p:grpSp>
        <p:nvGrpSpPr>
          <p:cNvPr id="6" name="Group 6"/>
          <p:cNvGrpSpPr/>
          <p:nvPr/>
        </p:nvGrpSpPr>
        <p:grpSpPr>
          <a:xfrm>
            <a:off x="4936090" y="8221947"/>
            <a:ext cx="1012013" cy="1012013"/>
            <a:chOff x="0" y="0"/>
            <a:chExt cx="1349351" cy="1349351"/>
          </a:xfrm>
        </p:grpSpPr>
        <p:sp>
          <p:nvSpPr>
            <p:cNvPr id="7" name="AutoShape 7"/>
            <p:cNvSpPr/>
            <p:nvPr/>
          </p:nvSpPr>
          <p:spPr>
            <a:xfrm>
              <a:off x="0" y="681026"/>
              <a:ext cx="1349351" cy="0"/>
            </a:xfrm>
            <a:prstGeom prst="line">
              <a:avLst/>
            </a:prstGeom>
            <a:ln w="12700" cap="flat">
              <a:solidFill>
                <a:srgbClr val="FFFFFF"/>
              </a:solidFill>
              <a:prstDash val="solid"/>
              <a:headEnd type="none" w="sm" len="sm"/>
              <a:tailEnd type="none" w="sm" len="sm"/>
            </a:ln>
          </p:spPr>
          <p:txBody>
            <a:bodyPr/>
            <a:lstStyle/>
            <a:p>
              <a:endParaRPr lang="en-US"/>
            </a:p>
          </p:txBody>
        </p:sp>
        <p:sp>
          <p:nvSpPr>
            <p:cNvPr id="8" name="AutoShape 8"/>
            <p:cNvSpPr/>
            <p:nvPr/>
          </p:nvSpPr>
          <p:spPr>
            <a:xfrm flipV="1">
              <a:off x="668326" y="0"/>
              <a:ext cx="0" cy="1349351"/>
            </a:xfrm>
            <a:prstGeom prst="line">
              <a:avLst/>
            </a:prstGeom>
            <a:ln w="12700" cap="flat">
              <a:solidFill>
                <a:srgbClr val="FFFFFF"/>
              </a:solidFill>
              <a:prstDash val="solid"/>
              <a:headEnd type="none" w="sm" len="sm"/>
              <a:tailEnd type="none" w="sm" len="sm"/>
            </a:ln>
          </p:spPr>
          <p:txBody>
            <a:bodyPr/>
            <a:lstStyle/>
            <a:p>
              <a:endParaRPr lang="en-US"/>
            </a:p>
          </p:txBody>
        </p:sp>
      </p:grpSp>
      <p:sp>
        <p:nvSpPr>
          <p:cNvPr id="9" name="TextBox 9"/>
          <p:cNvSpPr txBox="1"/>
          <p:nvPr/>
        </p:nvSpPr>
        <p:spPr>
          <a:xfrm>
            <a:off x="4936090" y="603955"/>
            <a:ext cx="10460688" cy="675051"/>
          </a:xfrm>
          <a:prstGeom prst="rect">
            <a:avLst/>
          </a:prstGeom>
        </p:spPr>
        <p:txBody>
          <a:bodyPr lIns="0" tIns="0" rIns="0" bIns="0" rtlCol="0" anchor="t">
            <a:spAutoFit/>
          </a:bodyPr>
          <a:lstStyle/>
          <a:p>
            <a:pPr algn="l">
              <a:lnSpc>
                <a:spcPts val="5418"/>
              </a:lnSpc>
            </a:pPr>
            <a:r>
              <a:rPr lang="en-US" sz="3870">
                <a:solidFill>
                  <a:srgbClr val="FFFFFF"/>
                </a:solidFill>
                <a:latin typeface="Cy Grotesk Grand"/>
                <a:ea typeface="Cy Grotesk Grand"/>
                <a:cs typeface="Cy Grotesk Grand"/>
                <a:sym typeface="Cy Grotesk Grand"/>
              </a:rPr>
              <a:t>The security aspect</a:t>
            </a:r>
          </a:p>
        </p:txBody>
      </p:sp>
      <p:sp>
        <p:nvSpPr>
          <p:cNvPr id="10" name="TextBox 10"/>
          <p:cNvSpPr txBox="1"/>
          <p:nvPr/>
        </p:nvSpPr>
        <p:spPr>
          <a:xfrm>
            <a:off x="4936090" y="2774432"/>
            <a:ext cx="12485439" cy="1746250"/>
          </a:xfrm>
          <a:prstGeom prst="rect">
            <a:avLst/>
          </a:prstGeom>
        </p:spPr>
        <p:txBody>
          <a:bodyPr lIns="0" tIns="0" rIns="0" bIns="0" rtlCol="0" anchor="t">
            <a:spAutoFit/>
          </a:bodyPr>
          <a:lstStyle/>
          <a:p>
            <a:pPr algn="l">
              <a:lnSpc>
                <a:spcPts val="3499"/>
              </a:lnSpc>
            </a:pPr>
            <a:r>
              <a:rPr lang="en-US" sz="2499">
                <a:solidFill>
                  <a:srgbClr val="FFFFFF"/>
                </a:solidFill>
                <a:latin typeface="Cy Grotesk Grand"/>
                <a:ea typeface="Cy Grotesk Grand"/>
                <a:cs typeface="Cy Grotesk Grand"/>
                <a:sym typeface="Cy Grotesk Grand"/>
              </a:rPr>
              <a:t>There’s quite a few security aspects you need to consider with open-source. Open-source may have more eyes on the code base, but it doesn’t mean it’s inherently more secure.</a:t>
            </a:r>
          </a:p>
        </p:txBody>
      </p:sp>
      <p:sp>
        <p:nvSpPr>
          <p:cNvPr id="11" name="TextBox 11"/>
          <p:cNvSpPr txBox="1"/>
          <p:nvPr/>
        </p:nvSpPr>
        <p:spPr>
          <a:xfrm>
            <a:off x="7943184" y="8164797"/>
            <a:ext cx="9478345" cy="1082854"/>
          </a:xfrm>
          <a:prstGeom prst="rect">
            <a:avLst/>
          </a:prstGeom>
        </p:spPr>
        <p:txBody>
          <a:bodyPr lIns="0" tIns="0" rIns="0" bIns="0" rtlCol="0" anchor="t">
            <a:spAutoFit/>
          </a:bodyPr>
          <a:lstStyle/>
          <a:p>
            <a:pPr algn="r">
              <a:lnSpc>
                <a:spcPts val="4365"/>
              </a:lnSpc>
            </a:pPr>
            <a:r>
              <a:rPr lang="en-US" sz="3117">
                <a:solidFill>
                  <a:srgbClr val="EB9356"/>
                </a:solidFill>
                <a:latin typeface="Cy Grotesk Grand"/>
                <a:ea typeface="Cy Grotesk Grand"/>
                <a:cs typeface="Cy Grotesk Grand"/>
                <a:sym typeface="Cy Grotesk Grand"/>
              </a:rPr>
              <a:t>vulnerabilities and mistakes happen in all software</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222222"/>
        </a:solidFill>
        <a:effectLst/>
      </p:bgPr>
    </p:bg>
    <p:spTree>
      <p:nvGrpSpPr>
        <p:cNvPr id="1" name=""/>
        <p:cNvGrpSpPr/>
        <p:nvPr/>
      </p:nvGrpSpPr>
      <p:grpSpPr>
        <a:xfrm>
          <a:off x="0" y="0"/>
          <a:ext cx="0" cy="0"/>
          <a:chOff x="0" y="0"/>
          <a:chExt cx="0" cy="0"/>
        </a:xfrm>
      </p:grpSpPr>
      <p:sp>
        <p:nvSpPr>
          <p:cNvPr id="2" name="AutoShape 2"/>
          <p:cNvSpPr/>
          <p:nvPr/>
        </p:nvSpPr>
        <p:spPr>
          <a:xfrm flipV="1">
            <a:off x="11971078" y="1944240"/>
            <a:ext cx="0" cy="8358441"/>
          </a:xfrm>
          <a:prstGeom prst="line">
            <a:avLst/>
          </a:prstGeom>
          <a:ln w="9525" cap="flat">
            <a:solidFill>
              <a:srgbClr val="FFFFFF"/>
            </a:solidFill>
            <a:prstDash val="solid"/>
            <a:headEnd type="none" w="sm" len="sm"/>
            <a:tailEnd type="none" w="sm" len="sm"/>
          </a:ln>
        </p:spPr>
        <p:txBody>
          <a:bodyPr/>
          <a:lstStyle/>
          <a:p>
            <a:endParaRPr lang="en-US"/>
          </a:p>
        </p:txBody>
      </p:sp>
      <p:sp>
        <p:nvSpPr>
          <p:cNvPr id="3" name="AutoShape 3"/>
          <p:cNvSpPr/>
          <p:nvPr/>
        </p:nvSpPr>
        <p:spPr>
          <a:xfrm flipV="1">
            <a:off x="0" y="1944240"/>
            <a:ext cx="18439424" cy="8810"/>
          </a:xfrm>
          <a:prstGeom prst="line">
            <a:avLst/>
          </a:prstGeom>
          <a:ln w="9525" cap="flat">
            <a:solidFill>
              <a:srgbClr val="FFFFFF"/>
            </a:solidFill>
            <a:prstDash val="solid"/>
            <a:headEnd type="none" w="sm" len="sm"/>
            <a:tailEnd type="none" w="sm" len="sm"/>
          </a:ln>
        </p:spPr>
        <p:txBody>
          <a:bodyPr/>
          <a:lstStyle/>
          <a:p>
            <a:endParaRPr lang="en-US"/>
          </a:p>
        </p:txBody>
      </p:sp>
      <p:grpSp>
        <p:nvGrpSpPr>
          <p:cNvPr id="4" name="Group 4"/>
          <p:cNvGrpSpPr/>
          <p:nvPr/>
        </p:nvGrpSpPr>
        <p:grpSpPr>
          <a:xfrm>
            <a:off x="354987" y="9066089"/>
            <a:ext cx="1012013" cy="1012013"/>
            <a:chOff x="0" y="0"/>
            <a:chExt cx="1349351" cy="1349351"/>
          </a:xfrm>
        </p:grpSpPr>
        <p:sp>
          <p:nvSpPr>
            <p:cNvPr id="5" name="AutoShape 5"/>
            <p:cNvSpPr/>
            <p:nvPr/>
          </p:nvSpPr>
          <p:spPr>
            <a:xfrm>
              <a:off x="0" y="681026"/>
              <a:ext cx="1349351" cy="0"/>
            </a:xfrm>
            <a:prstGeom prst="line">
              <a:avLst/>
            </a:prstGeom>
            <a:ln w="12700" cap="flat">
              <a:solidFill>
                <a:srgbClr val="FFFFFF"/>
              </a:solidFill>
              <a:prstDash val="solid"/>
              <a:headEnd type="none" w="sm" len="sm"/>
              <a:tailEnd type="none" w="sm" len="sm"/>
            </a:ln>
          </p:spPr>
          <p:txBody>
            <a:bodyPr/>
            <a:lstStyle/>
            <a:p>
              <a:endParaRPr lang="en-US"/>
            </a:p>
          </p:txBody>
        </p:sp>
        <p:sp>
          <p:nvSpPr>
            <p:cNvPr id="6" name="AutoShape 6"/>
            <p:cNvSpPr/>
            <p:nvPr/>
          </p:nvSpPr>
          <p:spPr>
            <a:xfrm flipV="1">
              <a:off x="668326" y="0"/>
              <a:ext cx="0" cy="1349351"/>
            </a:xfrm>
            <a:prstGeom prst="line">
              <a:avLst/>
            </a:prstGeom>
            <a:ln w="12700" cap="flat">
              <a:solidFill>
                <a:srgbClr val="FFFFFF"/>
              </a:solidFill>
              <a:prstDash val="solid"/>
              <a:headEnd type="none" w="sm" len="sm"/>
              <a:tailEnd type="none" w="sm" len="sm"/>
            </a:ln>
          </p:spPr>
          <p:txBody>
            <a:bodyPr/>
            <a:lstStyle/>
            <a:p>
              <a:endParaRPr lang="en-US"/>
            </a:p>
          </p:txBody>
        </p:sp>
      </p:grpSp>
      <p:sp>
        <p:nvSpPr>
          <p:cNvPr id="7" name="TextBox 7"/>
          <p:cNvSpPr txBox="1"/>
          <p:nvPr/>
        </p:nvSpPr>
        <p:spPr>
          <a:xfrm>
            <a:off x="744094" y="603955"/>
            <a:ext cx="13508203" cy="673225"/>
          </a:xfrm>
          <a:prstGeom prst="rect">
            <a:avLst/>
          </a:prstGeom>
        </p:spPr>
        <p:txBody>
          <a:bodyPr lIns="0" tIns="0" rIns="0" bIns="0" rtlCol="0" anchor="t">
            <a:spAutoFit/>
          </a:bodyPr>
          <a:lstStyle/>
          <a:p>
            <a:pPr algn="l">
              <a:lnSpc>
                <a:spcPts val="5418"/>
              </a:lnSpc>
            </a:pPr>
            <a:r>
              <a:rPr lang="en-US" sz="3870">
                <a:solidFill>
                  <a:srgbClr val="FFFFFF"/>
                </a:solidFill>
                <a:latin typeface="Cy Grotesk Grand"/>
                <a:ea typeface="Cy Grotesk Grand"/>
                <a:cs typeface="Cy Grotesk Grand"/>
                <a:sym typeface="Cy Grotesk Grand"/>
              </a:rPr>
              <a:t>The security aspect</a:t>
            </a:r>
          </a:p>
        </p:txBody>
      </p:sp>
      <p:sp>
        <p:nvSpPr>
          <p:cNvPr id="8" name="TextBox 8"/>
          <p:cNvSpPr txBox="1"/>
          <p:nvPr/>
        </p:nvSpPr>
        <p:spPr>
          <a:xfrm>
            <a:off x="860994" y="2954825"/>
            <a:ext cx="9941680" cy="3145277"/>
          </a:xfrm>
          <a:prstGeom prst="rect">
            <a:avLst/>
          </a:prstGeom>
        </p:spPr>
        <p:txBody>
          <a:bodyPr lIns="0" tIns="0" rIns="0" bIns="0" rtlCol="0" anchor="t">
            <a:spAutoFit/>
          </a:bodyPr>
          <a:lstStyle/>
          <a:p>
            <a:pPr algn="l">
              <a:lnSpc>
                <a:spcPts val="5065"/>
              </a:lnSpc>
            </a:pPr>
            <a:r>
              <a:rPr lang="en-US" sz="3618">
                <a:solidFill>
                  <a:srgbClr val="FFFFFF"/>
                </a:solidFill>
                <a:latin typeface="Cy Grotesk Grand"/>
                <a:ea typeface="Cy Grotesk Grand"/>
                <a:cs typeface="Cy Grotesk Grand"/>
                <a:sym typeface="Cy Grotesk Grand"/>
              </a:rPr>
              <a:t>When you pull in an open-source library for your next project, are you really gonna read every single line of source code? any of it? </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222222"/>
        </a:solidFill>
        <a:effectLst/>
      </p:bgPr>
    </p:bg>
    <p:spTree>
      <p:nvGrpSpPr>
        <p:cNvPr id="1" name=""/>
        <p:cNvGrpSpPr/>
        <p:nvPr/>
      </p:nvGrpSpPr>
      <p:grpSpPr>
        <a:xfrm>
          <a:off x="0" y="0"/>
          <a:ext cx="0" cy="0"/>
          <a:chOff x="0" y="0"/>
          <a:chExt cx="0" cy="0"/>
        </a:xfrm>
      </p:grpSpPr>
      <p:sp>
        <p:nvSpPr>
          <p:cNvPr id="2" name="AutoShape 2"/>
          <p:cNvSpPr/>
          <p:nvPr/>
        </p:nvSpPr>
        <p:spPr>
          <a:xfrm flipV="1">
            <a:off x="11971078" y="1944240"/>
            <a:ext cx="0" cy="8358441"/>
          </a:xfrm>
          <a:prstGeom prst="line">
            <a:avLst/>
          </a:prstGeom>
          <a:ln w="9525" cap="flat">
            <a:solidFill>
              <a:srgbClr val="FFFFFF"/>
            </a:solidFill>
            <a:prstDash val="solid"/>
            <a:headEnd type="none" w="sm" len="sm"/>
            <a:tailEnd type="none" w="sm" len="sm"/>
          </a:ln>
        </p:spPr>
        <p:txBody>
          <a:bodyPr/>
          <a:lstStyle/>
          <a:p>
            <a:endParaRPr lang="en-US"/>
          </a:p>
        </p:txBody>
      </p:sp>
      <p:sp>
        <p:nvSpPr>
          <p:cNvPr id="3" name="AutoShape 3"/>
          <p:cNvSpPr/>
          <p:nvPr/>
        </p:nvSpPr>
        <p:spPr>
          <a:xfrm flipV="1">
            <a:off x="0" y="1944240"/>
            <a:ext cx="18439424" cy="8810"/>
          </a:xfrm>
          <a:prstGeom prst="line">
            <a:avLst/>
          </a:prstGeom>
          <a:ln w="9525" cap="flat">
            <a:solidFill>
              <a:srgbClr val="FFFFFF"/>
            </a:solidFill>
            <a:prstDash val="solid"/>
            <a:headEnd type="none" w="sm" len="sm"/>
            <a:tailEnd type="none" w="sm" len="sm"/>
          </a:ln>
        </p:spPr>
        <p:txBody>
          <a:bodyPr/>
          <a:lstStyle/>
          <a:p>
            <a:endParaRPr lang="en-US"/>
          </a:p>
        </p:txBody>
      </p:sp>
      <p:grpSp>
        <p:nvGrpSpPr>
          <p:cNvPr id="4" name="Group 4"/>
          <p:cNvGrpSpPr/>
          <p:nvPr/>
        </p:nvGrpSpPr>
        <p:grpSpPr>
          <a:xfrm>
            <a:off x="354987" y="9066089"/>
            <a:ext cx="1012013" cy="1012013"/>
            <a:chOff x="0" y="0"/>
            <a:chExt cx="1349351" cy="1349351"/>
          </a:xfrm>
        </p:grpSpPr>
        <p:sp>
          <p:nvSpPr>
            <p:cNvPr id="5" name="AutoShape 5"/>
            <p:cNvSpPr/>
            <p:nvPr/>
          </p:nvSpPr>
          <p:spPr>
            <a:xfrm>
              <a:off x="0" y="681026"/>
              <a:ext cx="1349351" cy="0"/>
            </a:xfrm>
            <a:prstGeom prst="line">
              <a:avLst/>
            </a:prstGeom>
            <a:ln w="12700" cap="flat">
              <a:solidFill>
                <a:srgbClr val="FFFFFF"/>
              </a:solidFill>
              <a:prstDash val="solid"/>
              <a:headEnd type="none" w="sm" len="sm"/>
              <a:tailEnd type="none" w="sm" len="sm"/>
            </a:ln>
          </p:spPr>
          <p:txBody>
            <a:bodyPr/>
            <a:lstStyle/>
            <a:p>
              <a:endParaRPr lang="en-US"/>
            </a:p>
          </p:txBody>
        </p:sp>
        <p:sp>
          <p:nvSpPr>
            <p:cNvPr id="6" name="AutoShape 6"/>
            <p:cNvSpPr/>
            <p:nvPr/>
          </p:nvSpPr>
          <p:spPr>
            <a:xfrm flipV="1">
              <a:off x="668326" y="0"/>
              <a:ext cx="0" cy="1349351"/>
            </a:xfrm>
            <a:prstGeom prst="line">
              <a:avLst/>
            </a:prstGeom>
            <a:ln w="12700" cap="flat">
              <a:solidFill>
                <a:srgbClr val="FFFFFF"/>
              </a:solidFill>
              <a:prstDash val="solid"/>
              <a:headEnd type="none" w="sm" len="sm"/>
              <a:tailEnd type="none" w="sm" len="sm"/>
            </a:ln>
          </p:spPr>
          <p:txBody>
            <a:bodyPr/>
            <a:lstStyle/>
            <a:p>
              <a:endParaRPr lang="en-US"/>
            </a:p>
          </p:txBody>
        </p:sp>
      </p:grpSp>
      <p:sp>
        <p:nvSpPr>
          <p:cNvPr id="7" name="Freeform 7"/>
          <p:cNvSpPr/>
          <p:nvPr/>
        </p:nvSpPr>
        <p:spPr>
          <a:xfrm>
            <a:off x="12243148" y="2624563"/>
            <a:ext cx="5806579" cy="3036841"/>
          </a:xfrm>
          <a:custGeom>
            <a:avLst/>
            <a:gdLst/>
            <a:ahLst/>
            <a:cxnLst/>
            <a:rect l="l" t="t" r="r" b="b"/>
            <a:pathLst>
              <a:path w="5806579" h="3036841">
                <a:moveTo>
                  <a:pt x="0" y="0"/>
                </a:moveTo>
                <a:lnTo>
                  <a:pt x="5806580" y="0"/>
                </a:lnTo>
                <a:lnTo>
                  <a:pt x="5806580" y="3036841"/>
                </a:lnTo>
                <a:lnTo>
                  <a:pt x="0" y="3036841"/>
                </a:lnTo>
                <a:lnTo>
                  <a:pt x="0" y="0"/>
                </a:lnTo>
                <a:close/>
              </a:path>
            </a:pathLst>
          </a:custGeom>
          <a:blipFill>
            <a:blip r:embed="rId2"/>
            <a:stretch>
              <a:fillRect/>
            </a:stretch>
          </a:blipFill>
        </p:spPr>
        <p:txBody>
          <a:bodyPr/>
          <a:lstStyle/>
          <a:p>
            <a:endParaRPr lang="en-US"/>
          </a:p>
        </p:txBody>
      </p:sp>
      <p:sp>
        <p:nvSpPr>
          <p:cNvPr id="8" name="Freeform 8"/>
          <p:cNvSpPr/>
          <p:nvPr/>
        </p:nvSpPr>
        <p:spPr>
          <a:xfrm>
            <a:off x="13405848" y="6328154"/>
            <a:ext cx="3481181" cy="3014702"/>
          </a:xfrm>
          <a:custGeom>
            <a:avLst/>
            <a:gdLst/>
            <a:ahLst/>
            <a:cxnLst/>
            <a:rect l="l" t="t" r="r" b="b"/>
            <a:pathLst>
              <a:path w="3481181" h="3014702">
                <a:moveTo>
                  <a:pt x="0" y="0"/>
                </a:moveTo>
                <a:lnTo>
                  <a:pt x="3481180" y="0"/>
                </a:lnTo>
                <a:lnTo>
                  <a:pt x="3481180" y="3014702"/>
                </a:lnTo>
                <a:lnTo>
                  <a:pt x="0" y="3014702"/>
                </a:lnTo>
                <a:lnTo>
                  <a:pt x="0" y="0"/>
                </a:lnTo>
                <a:close/>
              </a:path>
            </a:pathLst>
          </a:custGeom>
          <a:blipFill>
            <a:blip r:embed="rId3"/>
            <a:stretch>
              <a:fillRect/>
            </a:stretch>
          </a:blipFill>
        </p:spPr>
        <p:txBody>
          <a:bodyPr/>
          <a:lstStyle/>
          <a:p>
            <a:endParaRPr lang="en-US"/>
          </a:p>
        </p:txBody>
      </p:sp>
      <p:sp>
        <p:nvSpPr>
          <p:cNvPr id="9" name="TextBox 9"/>
          <p:cNvSpPr txBox="1"/>
          <p:nvPr/>
        </p:nvSpPr>
        <p:spPr>
          <a:xfrm>
            <a:off x="744094" y="603955"/>
            <a:ext cx="13508203" cy="673225"/>
          </a:xfrm>
          <a:prstGeom prst="rect">
            <a:avLst/>
          </a:prstGeom>
        </p:spPr>
        <p:txBody>
          <a:bodyPr lIns="0" tIns="0" rIns="0" bIns="0" rtlCol="0" anchor="t">
            <a:spAutoFit/>
          </a:bodyPr>
          <a:lstStyle/>
          <a:p>
            <a:pPr algn="l">
              <a:lnSpc>
                <a:spcPts val="5418"/>
              </a:lnSpc>
            </a:pPr>
            <a:r>
              <a:rPr lang="en-US" sz="3870">
                <a:solidFill>
                  <a:srgbClr val="FFFFFF"/>
                </a:solidFill>
                <a:latin typeface="Cy Grotesk Grand"/>
                <a:ea typeface="Cy Grotesk Grand"/>
                <a:cs typeface="Cy Grotesk Grand"/>
                <a:sym typeface="Cy Grotesk Grand"/>
              </a:rPr>
              <a:t>The security aspect</a:t>
            </a:r>
          </a:p>
        </p:txBody>
      </p:sp>
      <p:sp>
        <p:nvSpPr>
          <p:cNvPr id="10" name="TextBox 10"/>
          <p:cNvSpPr txBox="1"/>
          <p:nvPr/>
        </p:nvSpPr>
        <p:spPr>
          <a:xfrm>
            <a:off x="860994" y="2954825"/>
            <a:ext cx="9941680" cy="3145277"/>
          </a:xfrm>
          <a:prstGeom prst="rect">
            <a:avLst/>
          </a:prstGeom>
        </p:spPr>
        <p:txBody>
          <a:bodyPr lIns="0" tIns="0" rIns="0" bIns="0" rtlCol="0" anchor="t">
            <a:spAutoFit/>
          </a:bodyPr>
          <a:lstStyle/>
          <a:p>
            <a:pPr algn="l">
              <a:lnSpc>
                <a:spcPts val="5065"/>
              </a:lnSpc>
            </a:pPr>
            <a:r>
              <a:rPr lang="en-US" sz="3618">
                <a:solidFill>
                  <a:srgbClr val="FFFFFF"/>
                </a:solidFill>
                <a:latin typeface="Cy Grotesk Grand"/>
                <a:ea typeface="Cy Grotesk Grand"/>
                <a:cs typeface="Cy Grotesk Grand"/>
                <a:sym typeface="Cy Grotesk Grand"/>
              </a:rPr>
              <a:t>There are things that can help with this:</a:t>
            </a:r>
          </a:p>
          <a:p>
            <a:pPr marL="781137" lvl="1" indent="-390568" algn="l">
              <a:lnSpc>
                <a:spcPts val="5065"/>
              </a:lnSpc>
              <a:buFont typeface="Arial"/>
              <a:buChar char="•"/>
            </a:pPr>
            <a:r>
              <a:rPr lang="en-US" sz="3618">
                <a:solidFill>
                  <a:srgbClr val="FFFFFF"/>
                </a:solidFill>
                <a:latin typeface="Cy Grotesk Grand"/>
                <a:ea typeface="Cy Grotesk Grand"/>
                <a:cs typeface="Cy Grotesk Grand"/>
                <a:sym typeface="Cy Grotesk Grand"/>
              </a:rPr>
              <a:t>Snyk</a:t>
            </a:r>
          </a:p>
          <a:p>
            <a:pPr marL="781137" lvl="1" indent="-390568" algn="l">
              <a:lnSpc>
                <a:spcPts val="5065"/>
              </a:lnSpc>
              <a:buFont typeface="Arial"/>
              <a:buChar char="•"/>
            </a:pPr>
            <a:r>
              <a:rPr lang="en-US" sz="3618">
                <a:solidFill>
                  <a:srgbClr val="FFFFFF"/>
                </a:solidFill>
                <a:latin typeface="Cy Grotesk Grand"/>
                <a:ea typeface="Cy Grotesk Grand"/>
                <a:cs typeface="Cy Grotesk Grand"/>
                <a:sym typeface="Cy Grotesk Grand"/>
              </a:rPr>
              <a:t>BlackDuck</a:t>
            </a:r>
          </a:p>
          <a:p>
            <a:pPr marL="781137" lvl="1" indent="-390568" algn="l">
              <a:lnSpc>
                <a:spcPts val="5065"/>
              </a:lnSpc>
              <a:buFont typeface="Arial"/>
              <a:buChar char="•"/>
            </a:pPr>
            <a:r>
              <a:rPr lang="en-US" sz="3618">
                <a:solidFill>
                  <a:srgbClr val="FFFFFF"/>
                </a:solidFill>
                <a:latin typeface="Cy Grotesk Grand"/>
                <a:ea typeface="Cy Grotesk Grand"/>
                <a:cs typeface="Cy Grotesk Grand"/>
                <a:sym typeface="Cy Grotesk Grand"/>
              </a:rPr>
              <a:t>etc.</a:t>
            </a:r>
          </a:p>
        </p:txBody>
      </p:sp>
      <p:sp>
        <p:nvSpPr>
          <p:cNvPr id="11" name="TextBox 11"/>
          <p:cNvSpPr txBox="1"/>
          <p:nvPr/>
        </p:nvSpPr>
        <p:spPr>
          <a:xfrm>
            <a:off x="860994" y="6426819"/>
            <a:ext cx="9941680" cy="2511177"/>
          </a:xfrm>
          <a:prstGeom prst="rect">
            <a:avLst/>
          </a:prstGeom>
        </p:spPr>
        <p:txBody>
          <a:bodyPr lIns="0" tIns="0" rIns="0" bIns="0" rtlCol="0" anchor="t">
            <a:spAutoFit/>
          </a:bodyPr>
          <a:lstStyle/>
          <a:p>
            <a:pPr algn="l">
              <a:lnSpc>
                <a:spcPts val="5065"/>
              </a:lnSpc>
            </a:pPr>
            <a:r>
              <a:rPr lang="en-US" sz="3618">
                <a:solidFill>
                  <a:srgbClr val="FFFFFF"/>
                </a:solidFill>
                <a:latin typeface="Cy Grotesk Grand"/>
                <a:ea typeface="Cy Grotesk Grand"/>
                <a:cs typeface="Cy Grotesk Grand"/>
                <a:sym typeface="Cy Grotesk Grand"/>
              </a:rPr>
              <a:t>Do we trust these results?</a:t>
            </a:r>
          </a:p>
          <a:p>
            <a:pPr marL="781137" lvl="1" indent="-390568" algn="l">
              <a:lnSpc>
                <a:spcPts val="5065"/>
              </a:lnSpc>
              <a:buFont typeface="Arial"/>
              <a:buChar char="•"/>
            </a:pPr>
            <a:r>
              <a:rPr lang="en-US" sz="3618">
                <a:solidFill>
                  <a:srgbClr val="FFFFFF"/>
                </a:solidFill>
                <a:latin typeface="Cy Grotesk Grand"/>
                <a:ea typeface="Cy Grotesk Grand"/>
                <a:cs typeface="Cy Grotesk Grand"/>
                <a:sym typeface="Cy Grotesk Grand"/>
              </a:rPr>
              <a:t>most of these are just CVE reports after the fact</a:t>
            </a:r>
          </a:p>
          <a:p>
            <a:pPr algn="l">
              <a:lnSpc>
                <a:spcPts val="5065"/>
              </a:lnSpc>
            </a:pPr>
            <a:endParaRPr lang="en-US" sz="3618">
              <a:solidFill>
                <a:srgbClr val="FFFFFF"/>
              </a:solidFill>
              <a:latin typeface="Cy Grotesk Grand"/>
              <a:ea typeface="Cy Grotesk Grand"/>
              <a:cs typeface="Cy Grotesk Grand"/>
              <a:sym typeface="Cy Grotesk Grand"/>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222222"/>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4115060" cy="10287000"/>
            <a:chOff x="0" y="0"/>
            <a:chExt cx="5486747" cy="13716000"/>
          </a:xfrm>
        </p:grpSpPr>
        <p:pic>
          <p:nvPicPr>
            <p:cNvPr id="3" name="Picture 3"/>
            <p:cNvPicPr>
              <a:picLocks noChangeAspect="1"/>
            </p:cNvPicPr>
            <p:nvPr/>
          </p:nvPicPr>
          <p:blipFill>
            <a:blip r:embed="rId2"/>
            <a:srcRect l="63652" r="9696"/>
            <a:stretch>
              <a:fillRect/>
            </a:stretch>
          </p:blipFill>
          <p:spPr>
            <a:xfrm>
              <a:off x="0" y="0"/>
              <a:ext cx="5486747" cy="13716000"/>
            </a:xfrm>
            <a:prstGeom prst="rect">
              <a:avLst/>
            </a:prstGeom>
          </p:spPr>
        </p:pic>
      </p:grpSp>
      <p:sp>
        <p:nvSpPr>
          <p:cNvPr id="4" name="AutoShape 4"/>
          <p:cNvSpPr/>
          <p:nvPr/>
        </p:nvSpPr>
        <p:spPr>
          <a:xfrm>
            <a:off x="4115060" y="1979750"/>
            <a:ext cx="14159794" cy="0"/>
          </a:xfrm>
          <a:prstGeom prst="line">
            <a:avLst/>
          </a:prstGeom>
          <a:ln w="9525" cap="flat">
            <a:solidFill>
              <a:srgbClr val="FFFFFF"/>
            </a:solidFill>
            <a:prstDash val="solid"/>
            <a:headEnd type="none" w="sm" len="sm"/>
            <a:tailEnd type="none" w="sm" len="sm"/>
          </a:ln>
        </p:spPr>
        <p:txBody>
          <a:bodyPr/>
          <a:lstStyle/>
          <a:p>
            <a:endParaRPr lang="en-US"/>
          </a:p>
        </p:txBody>
      </p:sp>
      <p:sp>
        <p:nvSpPr>
          <p:cNvPr id="5" name="AutoShape 5"/>
          <p:cNvSpPr/>
          <p:nvPr/>
        </p:nvSpPr>
        <p:spPr>
          <a:xfrm>
            <a:off x="4115060" y="7369459"/>
            <a:ext cx="14159794" cy="0"/>
          </a:xfrm>
          <a:prstGeom prst="line">
            <a:avLst/>
          </a:prstGeom>
          <a:ln w="9525" cap="flat">
            <a:solidFill>
              <a:srgbClr val="FFFFFF"/>
            </a:solidFill>
            <a:prstDash val="solid"/>
            <a:headEnd type="none" w="sm" len="sm"/>
            <a:tailEnd type="none" w="sm" len="sm"/>
          </a:ln>
        </p:spPr>
        <p:txBody>
          <a:bodyPr/>
          <a:lstStyle/>
          <a:p>
            <a:endParaRPr lang="en-US"/>
          </a:p>
        </p:txBody>
      </p:sp>
      <p:grpSp>
        <p:nvGrpSpPr>
          <p:cNvPr id="6" name="Group 6"/>
          <p:cNvGrpSpPr/>
          <p:nvPr/>
        </p:nvGrpSpPr>
        <p:grpSpPr>
          <a:xfrm>
            <a:off x="4936090" y="8221947"/>
            <a:ext cx="1012013" cy="1012013"/>
            <a:chOff x="0" y="0"/>
            <a:chExt cx="1349351" cy="1349351"/>
          </a:xfrm>
        </p:grpSpPr>
        <p:sp>
          <p:nvSpPr>
            <p:cNvPr id="7" name="AutoShape 7"/>
            <p:cNvSpPr/>
            <p:nvPr/>
          </p:nvSpPr>
          <p:spPr>
            <a:xfrm>
              <a:off x="0" y="681026"/>
              <a:ext cx="1349351" cy="0"/>
            </a:xfrm>
            <a:prstGeom prst="line">
              <a:avLst/>
            </a:prstGeom>
            <a:ln w="12700" cap="flat">
              <a:solidFill>
                <a:srgbClr val="FFFFFF"/>
              </a:solidFill>
              <a:prstDash val="solid"/>
              <a:headEnd type="none" w="sm" len="sm"/>
              <a:tailEnd type="none" w="sm" len="sm"/>
            </a:ln>
          </p:spPr>
          <p:txBody>
            <a:bodyPr/>
            <a:lstStyle/>
            <a:p>
              <a:endParaRPr lang="en-US"/>
            </a:p>
          </p:txBody>
        </p:sp>
        <p:sp>
          <p:nvSpPr>
            <p:cNvPr id="8" name="AutoShape 8"/>
            <p:cNvSpPr/>
            <p:nvPr/>
          </p:nvSpPr>
          <p:spPr>
            <a:xfrm flipV="1">
              <a:off x="668326" y="0"/>
              <a:ext cx="0" cy="1349351"/>
            </a:xfrm>
            <a:prstGeom prst="line">
              <a:avLst/>
            </a:prstGeom>
            <a:ln w="12700" cap="flat">
              <a:solidFill>
                <a:srgbClr val="FFFFFF"/>
              </a:solidFill>
              <a:prstDash val="solid"/>
              <a:headEnd type="none" w="sm" len="sm"/>
              <a:tailEnd type="none" w="sm" len="sm"/>
            </a:ln>
          </p:spPr>
          <p:txBody>
            <a:bodyPr/>
            <a:lstStyle/>
            <a:p>
              <a:endParaRPr lang="en-US"/>
            </a:p>
          </p:txBody>
        </p:sp>
      </p:grpSp>
      <p:sp>
        <p:nvSpPr>
          <p:cNvPr id="9" name="TextBox 9"/>
          <p:cNvSpPr txBox="1"/>
          <p:nvPr/>
        </p:nvSpPr>
        <p:spPr>
          <a:xfrm>
            <a:off x="4936090" y="603955"/>
            <a:ext cx="11803733" cy="675051"/>
          </a:xfrm>
          <a:prstGeom prst="rect">
            <a:avLst/>
          </a:prstGeom>
        </p:spPr>
        <p:txBody>
          <a:bodyPr lIns="0" tIns="0" rIns="0" bIns="0" rtlCol="0" anchor="t">
            <a:spAutoFit/>
          </a:bodyPr>
          <a:lstStyle/>
          <a:p>
            <a:pPr algn="l">
              <a:lnSpc>
                <a:spcPts val="5418"/>
              </a:lnSpc>
            </a:pPr>
            <a:r>
              <a:rPr lang="en-US" sz="3870">
                <a:solidFill>
                  <a:srgbClr val="FFFFFF"/>
                </a:solidFill>
                <a:latin typeface="Cy Grotesk Grand"/>
                <a:ea typeface="Cy Grotesk Grand"/>
                <a:cs typeface="Cy Grotesk Grand"/>
                <a:sym typeface="Cy Grotesk Grand"/>
              </a:rPr>
              <a:t>The legal and compliance aspect</a:t>
            </a:r>
          </a:p>
        </p:txBody>
      </p:sp>
      <p:sp>
        <p:nvSpPr>
          <p:cNvPr id="10" name="TextBox 10"/>
          <p:cNvSpPr txBox="1"/>
          <p:nvPr/>
        </p:nvSpPr>
        <p:spPr>
          <a:xfrm>
            <a:off x="4936090" y="2774432"/>
            <a:ext cx="12485439" cy="2622550"/>
          </a:xfrm>
          <a:prstGeom prst="rect">
            <a:avLst/>
          </a:prstGeom>
        </p:spPr>
        <p:txBody>
          <a:bodyPr lIns="0" tIns="0" rIns="0" bIns="0" rtlCol="0" anchor="t">
            <a:spAutoFit/>
          </a:bodyPr>
          <a:lstStyle/>
          <a:p>
            <a:pPr algn="l">
              <a:lnSpc>
                <a:spcPts val="3499"/>
              </a:lnSpc>
            </a:pPr>
            <a:r>
              <a:rPr lang="en-US" sz="2499" dirty="0">
                <a:solidFill>
                  <a:srgbClr val="FFFFFF"/>
                </a:solidFill>
                <a:latin typeface="Cy Grotesk Grand"/>
                <a:ea typeface="Cy Grotesk Grand"/>
                <a:cs typeface="Cy Grotesk Grand"/>
                <a:sym typeface="Cy Grotesk Grand"/>
              </a:rPr>
              <a:t>If you’re using these projects for non-commercial or personal use, it’s pretty easy.</a:t>
            </a:r>
          </a:p>
          <a:p>
            <a:pPr algn="l">
              <a:lnSpc>
                <a:spcPts val="3499"/>
              </a:lnSpc>
            </a:pPr>
            <a:endParaRPr lang="en-US" sz="2499" dirty="0">
              <a:solidFill>
                <a:srgbClr val="FFFFFF"/>
              </a:solidFill>
              <a:latin typeface="Cy Grotesk Grand"/>
              <a:ea typeface="Cy Grotesk Grand"/>
              <a:cs typeface="Cy Grotesk Grand"/>
              <a:sym typeface="Cy Grotesk Grand"/>
            </a:endParaRPr>
          </a:p>
          <a:p>
            <a:pPr algn="l">
              <a:lnSpc>
                <a:spcPts val="3499"/>
              </a:lnSpc>
            </a:pPr>
            <a:r>
              <a:rPr lang="en-US" sz="2499" dirty="0">
                <a:solidFill>
                  <a:srgbClr val="FFFFFF"/>
                </a:solidFill>
                <a:latin typeface="Cy Grotesk Grand"/>
                <a:ea typeface="Cy Grotesk Grand"/>
                <a:cs typeface="Cy Grotesk Grand"/>
                <a:sym typeface="Cy Grotesk Grand"/>
              </a:rPr>
              <a:t>What happens with these things make it into a product? Is it used to create a commercial product? Are you aware of the licenses used/accepted?</a:t>
            </a:r>
          </a:p>
        </p:txBody>
      </p:sp>
      <p:sp>
        <p:nvSpPr>
          <p:cNvPr id="11" name="TextBox 11"/>
          <p:cNvSpPr txBox="1"/>
          <p:nvPr/>
        </p:nvSpPr>
        <p:spPr>
          <a:xfrm>
            <a:off x="7943184" y="8164797"/>
            <a:ext cx="9478345" cy="1082854"/>
          </a:xfrm>
          <a:prstGeom prst="rect">
            <a:avLst/>
          </a:prstGeom>
        </p:spPr>
        <p:txBody>
          <a:bodyPr lIns="0" tIns="0" rIns="0" bIns="0" rtlCol="0" anchor="t">
            <a:spAutoFit/>
          </a:bodyPr>
          <a:lstStyle/>
          <a:p>
            <a:pPr algn="r">
              <a:lnSpc>
                <a:spcPts val="4365"/>
              </a:lnSpc>
            </a:pPr>
            <a:r>
              <a:rPr lang="en-US" sz="3117">
                <a:solidFill>
                  <a:srgbClr val="EB9356"/>
                </a:solidFill>
                <a:latin typeface="Cy Grotesk Grand"/>
                <a:ea typeface="Cy Grotesk Grand"/>
                <a:cs typeface="Cy Grotesk Grand"/>
                <a:sym typeface="Cy Grotesk Grand"/>
              </a:rPr>
              <a:t>is there any risk from using OSS in my product?</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222222"/>
        </a:solidFill>
        <a:effectLst/>
      </p:bgPr>
    </p:bg>
    <p:spTree>
      <p:nvGrpSpPr>
        <p:cNvPr id="1" name=""/>
        <p:cNvGrpSpPr/>
        <p:nvPr/>
      </p:nvGrpSpPr>
      <p:grpSpPr>
        <a:xfrm>
          <a:off x="0" y="0"/>
          <a:ext cx="0" cy="0"/>
          <a:chOff x="0" y="0"/>
          <a:chExt cx="0" cy="0"/>
        </a:xfrm>
      </p:grpSpPr>
      <p:sp>
        <p:nvSpPr>
          <p:cNvPr id="2" name="AutoShape 2"/>
          <p:cNvSpPr/>
          <p:nvPr/>
        </p:nvSpPr>
        <p:spPr>
          <a:xfrm flipV="1">
            <a:off x="7502958" y="1953050"/>
            <a:ext cx="0" cy="8358441"/>
          </a:xfrm>
          <a:prstGeom prst="line">
            <a:avLst/>
          </a:prstGeom>
          <a:ln w="9525" cap="flat">
            <a:solidFill>
              <a:srgbClr val="FFFFFF"/>
            </a:solidFill>
            <a:prstDash val="solid"/>
            <a:headEnd type="none" w="sm" len="sm"/>
            <a:tailEnd type="none" w="sm" len="sm"/>
          </a:ln>
        </p:spPr>
        <p:txBody>
          <a:bodyPr/>
          <a:lstStyle/>
          <a:p>
            <a:endParaRPr lang="en-US"/>
          </a:p>
        </p:txBody>
      </p:sp>
      <p:sp>
        <p:nvSpPr>
          <p:cNvPr id="3" name="AutoShape 3"/>
          <p:cNvSpPr/>
          <p:nvPr/>
        </p:nvSpPr>
        <p:spPr>
          <a:xfrm flipV="1">
            <a:off x="0" y="1944240"/>
            <a:ext cx="18439424" cy="8810"/>
          </a:xfrm>
          <a:prstGeom prst="line">
            <a:avLst/>
          </a:prstGeom>
          <a:ln w="9525" cap="flat">
            <a:solidFill>
              <a:srgbClr val="FFFFFF"/>
            </a:solidFill>
            <a:prstDash val="solid"/>
            <a:headEnd type="none" w="sm" len="sm"/>
            <a:tailEnd type="none" w="sm" len="sm"/>
          </a:ln>
        </p:spPr>
        <p:txBody>
          <a:bodyPr/>
          <a:lstStyle/>
          <a:p>
            <a:endParaRPr lang="en-US"/>
          </a:p>
        </p:txBody>
      </p:sp>
      <p:grpSp>
        <p:nvGrpSpPr>
          <p:cNvPr id="4" name="Group 4"/>
          <p:cNvGrpSpPr/>
          <p:nvPr/>
        </p:nvGrpSpPr>
        <p:grpSpPr>
          <a:xfrm>
            <a:off x="354987" y="9066089"/>
            <a:ext cx="1012013" cy="1012013"/>
            <a:chOff x="0" y="0"/>
            <a:chExt cx="1349351" cy="1349351"/>
          </a:xfrm>
        </p:grpSpPr>
        <p:sp>
          <p:nvSpPr>
            <p:cNvPr id="5" name="AutoShape 5"/>
            <p:cNvSpPr/>
            <p:nvPr/>
          </p:nvSpPr>
          <p:spPr>
            <a:xfrm>
              <a:off x="0" y="681026"/>
              <a:ext cx="1349351" cy="0"/>
            </a:xfrm>
            <a:prstGeom prst="line">
              <a:avLst/>
            </a:prstGeom>
            <a:ln w="12700" cap="flat">
              <a:solidFill>
                <a:srgbClr val="FFFFFF"/>
              </a:solidFill>
              <a:prstDash val="solid"/>
              <a:headEnd type="none" w="sm" len="sm"/>
              <a:tailEnd type="none" w="sm" len="sm"/>
            </a:ln>
          </p:spPr>
          <p:txBody>
            <a:bodyPr/>
            <a:lstStyle/>
            <a:p>
              <a:endParaRPr lang="en-US"/>
            </a:p>
          </p:txBody>
        </p:sp>
        <p:sp>
          <p:nvSpPr>
            <p:cNvPr id="6" name="AutoShape 6"/>
            <p:cNvSpPr/>
            <p:nvPr/>
          </p:nvSpPr>
          <p:spPr>
            <a:xfrm flipV="1">
              <a:off x="668326" y="0"/>
              <a:ext cx="0" cy="1349351"/>
            </a:xfrm>
            <a:prstGeom prst="line">
              <a:avLst/>
            </a:prstGeom>
            <a:ln w="12700" cap="flat">
              <a:solidFill>
                <a:srgbClr val="FFFFFF"/>
              </a:solidFill>
              <a:prstDash val="solid"/>
              <a:headEnd type="none" w="sm" len="sm"/>
              <a:tailEnd type="none" w="sm" len="sm"/>
            </a:ln>
          </p:spPr>
          <p:txBody>
            <a:bodyPr/>
            <a:lstStyle/>
            <a:p>
              <a:endParaRPr lang="en-US"/>
            </a:p>
          </p:txBody>
        </p:sp>
      </p:grpSp>
      <p:sp>
        <p:nvSpPr>
          <p:cNvPr id="7" name="TextBox 7"/>
          <p:cNvSpPr txBox="1"/>
          <p:nvPr/>
        </p:nvSpPr>
        <p:spPr>
          <a:xfrm>
            <a:off x="744094" y="603955"/>
            <a:ext cx="13508203" cy="673225"/>
          </a:xfrm>
          <a:prstGeom prst="rect">
            <a:avLst/>
          </a:prstGeom>
        </p:spPr>
        <p:txBody>
          <a:bodyPr lIns="0" tIns="0" rIns="0" bIns="0" rtlCol="0" anchor="t">
            <a:spAutoFit/>
          </a:bodyPr>
          <a:lstStyle/>
          <a:p>
            <a:pPr algn="l">
              <a:lnSpc>
                <a:spcPts val="5418"/>
              </a:lnSpc>
            </a:pPr>
            <a:r>
              <a:rPr lang="en-US" sz="3870">
                <a:solidFill>
                  <a:srgbClr val="FFFFFF"/>
                </a:solidFill>
                <a:latin typeface="Cy Grotesk Grand"/>
                <a:ea typeface="Cy Grotesk Grand"/>
                <a:cs typeface="Cy Grotesk Grand"/>
                <a:sym typeface="Cy Grotesk Grand"/>
              </a:rPr>
              <a:t>The legal and compliance aspect</a:t>
            </a:r>
          </a:p>
        </p:txBody>
      </p:sp>
      <p:sp>
        <p:nvSpPr>
          <p:cNvPr id="8" name="Freeform 8"/>
          <p:cNvSpPr/>
          <p:nvPr/>
        </p:nvSpPr>
        <p:spPr>
          <a:xfrm>
            <a:off x="8038369" y="2390952"/>
            <a:ext cx="9574857" cy="7181143"/>
          </a:xfrm>
          <a:custGeom>
            <a:avLst/>
            <a:gdLst/>
            <a:ahLst/>
            <a:cxnLst/>
            <a:rect l="l" t="t" r="r" b="b"/>
            <a:pathLst>
              <a:path w="9574857" h="7181143">
                <a:moveTo>
                  <a:pt x="0" y="0"/>
                </a:moveTo>
                <a:lnTo>
                  <a:pt x="9574857" y="0"/>
                </a:lnTo>
                <a:lnTo>
                  <a:pt x="9574857" y="7181143"/>
                </a:lnTo>
                <a:lnTo>
                  <a:pt x="0" y="7181143"/>
                </a:lnTo>
                <a:lnTo>
                  <a:pt x="0" y="0"/>
                </a:lnTo>
                <a:close/>
              </a:path>
            </a:pathLst>
          </a:custGeom>
          <a:blipFill>
            <a:blip r:embed="rId2"/>
            <a:stretch>
              <a:fillRect/>
            </a:stretch>
          </a:blipFill>
        </p:spPr>
        <p:txBody>
          <a:bodyPr/>
          <a:lstStyle/>
          <a:p>
            <a:endParaRPr lang="en-US"/>
          </a:p>
        </p:txBody>
      </p:sp>
      <p:sp>
        <p:nvSpPr>
          <p:cNvPr id="9" name="TextBox 9"/>
          <p:cNvSpPr txBox="1"/>
          <p:nvPr/>
        </p:nvSpPr>
        <p:spPr>
          <a:xfrm>
            <a:off x="354987" y="4294605"/>
            <a:ext cx="6852610" cy="1242977"/>
          </a:xfrm>
          <a:prstGeom prst="rect">
            <a:avLst/>
          </a:prstGeom>
        </p:spPr>
        <p:txBody>
          <a:bodyPr lIns="0" tIns="0" rIns="0" bIns="0" rtlCol="0" anchor="t">
            <a:spAutoFit/>
          </a:bodyPr>
          <a:lstStyle/>
          <a:p>
            <a:pPr algn="l">
              <a:lnSpc>
                <a:spcPts val="5065"/>
              </a:lnSpc>
            </a:pPr>
            <a:r>
              <a:rPr lang="en-US" sz="3618">
                <a:solidFill>
                  <a:srgbClr val="FFFFFF"/>
                </a:solidFill>
                <a:latin typeface="Cy Grotesk Grand"/>
                <a:ea typeface="Cy Grotesk Grand"/>
                <a:cs typeface="Cy Grotesk Grand"/>
                <a:sym typeface="Cy Grotesk Grand"/>
              </a:rPr>
              <a:t>licenses galore</a:t>
            </a:r>
          </a:p>
          <a:p>
            <a:pPr marL="781137" lvl="1" indent="-390568" algn="l">
              <a:lnSpc>
                <a:spcPts val="5065"/>
              </a:lnSpc>
              <a:buFont typeface="Arial"/>
              <a:buChar char="•"/>
            </a:pPr>
            <a:r>
              <a:rPr lang="en-US" sz="3618">
                <a:solidFill>
                  <a:srgbClr val="FFFFFF"/>
                </a:solidFill>
                <a:latin typeface="Cy Grotesk Grand"/>
                <a:ea typeface="Cy Grotesk Grand"/>
                <a:cs typeface="Cy Grotesk Grand"/>
                <a:sym typeface="Cy Grotesk Grand"/>
              </a:rPr>
              <a:t>tools can help here</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222222"/>
        </a:solidFill>
        <a:effectLst/>
      </p:bgPr>
    </p:bg>
    <p:spTree>
      <p:nvGrpSpPr>
        <p:cNvPr id="1" name=""/>
        <p:cNvGrpSpPr/>
        <p:nvPr/>
      </p:nvGrpSpPr>
      <p:grpSpPr>
        <a:xfrm>
          <a:off x="0" y="0"/>
          <a:ext cx="0" cy="0"/>
          <a:chOff x="0" y="0"/>
          <a:chExt cx="0" cy="0"/>
        </a:xfrm>
      </p:grpSpPr>
      <p:sp>
        <p:nvSpPr>
          <p:cNvPr id="2" name="AutoShape 2"/>
          <p:cNvSpPr/>
          <p:nvPr/>
        </p:nvSpPr>
        <p:spPr>
          <a:xfrm flipV="1">
            <a:off x="0" y="1944240"/>
            <a:ext cx="18439424" cy="8810"/>
          </a:xfrm>
          <a:prstGeom prst="line">
            <a:avLst/>
          </a:prstGeom>
          <a:ln w="9525" cap="flat">
            <a:solidFill>
              <a:srgbClr val="FFFFFF"/>
            </a:solidFill>
            <a:prstDash val="solid"/>
            <a:headEnd type="none" w="sm" len="sm"/>
            <a:tailEnd type="none" w="sm" len="sm"/>
          </a:ln>
        </p:spPr>
        <p:txBody>
          <a:bodyPr/>
          <a:lstStyle/>
          <a:p>
            <a:endParaRPr lang="en-US"/>
          </a:p>
        </p:txBody>
      </p:sp>
      <p:grpSp>
        <p:nvGrpSpPr>
          <p:cNvPr id="3" name="Group 3"/>
          <p:cNvGrpSpPr/>
          <p:nvPr/>
        </p:nvGrpSpPr>
        <p:grpSpPr>
          <a:xfrm>
            <a:off x="354987" y="9066089"/>
            <a:ext cx="1012013" cy="1012013"/>
            <a:chOff x="0" y="0"/>
            <a:chExt cx="1349351" cy="1349351"/>
          </a:xfrm>
        </p:grpSpPr>
        <p:sp>
          <p:nvSpPr>
            <p:cNvPr id="4" name="AutoShape 4"/>
            <p:cNvSpPr/>
            <p:nvPr/>
          </p:nvSpPr>
          <p:spPr>
            <a:xfrm>
              <a:off x="0" y="681026"/>
              <a:ext cx="1349351" cy="0"/>
            </a:xfrm>
            <a:prstGeom prst="line">
              <a:avLst/>
            </a:prstGeom>
            <a:ln w="12700" cap="flat">
              <a:solidFill>
                <a:srgbClr val="FFFFFF"/>
              </a:solidFill>
              <a:prstDash val="solid"/>
              <a:headEnd type="none" w="sm" len="sm"/>
              <a:tailEnd type="none" w="sm" len="sm"/>
            </a:ln>
          </p:spPr>
          <p:txBody>
            <a:bodyPr/>
            <a:lstStyle/>
            <a:p>
              <a:endParaRPr lang="en-US"/>
            </a:p>
          </p:txBody>
        </p:sp>
        <p:sp>
          <p:nvSpPr>
            <p:cNvPr id="5" name="AutoShape 5"/>
            <p:cNvSpPr/>
            <p:nvPr/>
          </p:nvSpPr>
          <p:spPr>
            <a:xfrm flipV="1">
              <a:off x="668326" y="0"/>
              <a:ext cx="0" cy="1349351"/>
            </a:xfrm>
            <a:prstGeom prst="line">
              <a:avLst/>
            </a:prstGeom>
            <a:ln w="12700" cap="flat">
              <a:solidFill>
                <a:srgbClr val="FFFFFF"/>
              </a:solidFill>
              <a:prstDash val="solid"/>
              <a:headEnd type="none" w="sm" len="sm"/>
              <a:tailEnd type="none" w="sm" len="sm"/>
            </a:ln>
          </p:spPr>
          <p:txBody>
            <a:bodyPr/>
            <a:lstStyle/>
            <a:p>
              <a:endParaRPr lang="en-US"/>
            </a:p>
          </p:txBody>
        </p:sp>
      </p:grpSp>
      <p:sp>
        <p:nvSpPr>
          <p:cNvPr id="6" name="Freeform 6"/>
          <p:cNvSpPr/>
          <p:nvPr/>
        </p:nvSpPr>
        <p:spPr>
          <a:xfrm>
            <a:off x="10417036" y="2624563"/>
            <a:ext cx="6953243" cy="6953243"/>
          </a:xfrm>
          <a:custGeom>
            <a:avLst/>
            <a:gdLst/>
            <a:ahLst/>
            <a:cxnLst/>
            <a:rect l="l" t="t" r="r" b="b"/>
            <a:pathLst>
              <a:path w="6953243" h="6953243">
                <a:moveTo>
                  <a:pt x="0" y="0"/>
                </a:moveTo>
                <a:lnTo>
                  <a:pt x="6953243" y="0"/>
                </a:lnTo>
                <a:lnTo>
                  <a:pt x="6953243" y="6953243"/>
                </a:lnTo>
                <a:lnTo>
                  <a:pt x="0" y="6953243"/>
                </a:lnTo>
                <a:lnTo>
                  <a:pt x="0" y="0"/>
                </a:lnTo>
                <a:close/>
              </a:path>
            </a:pathLst>
          </a:custGeom>
          <a:blipFill>
            <a:blip r:embed="rId3"/>
            <a:stretch>
              <a:fillRect/>
            </a:stretch>
          </a:blipFill>
        </p:spPr>
        <p:txBody>
          <a:bodyPr/>
          <a:lstStyle/>
          <a:p>
            <a:endParaRPr lang="en-US"/>
          </a:p>
        </p:txBody>
      </p:sp>
      <p:sp>
        <p:nvSpPr>
          <p:cNvPr id="7" name="Freeform 7"/>
          <p:cNvSpPr/>
          <p:nvPr/>
        </p:nvSpPr>
        <p:spPr>
          <a:xfrm>
            <a:off x="1931782" y="6234780"/>
            <a:ext cx="6827318" cy="3337315"/>
          </a:xfrm>
          <a:custGeom>
            <a:avLst/>
            <a:gdLst/>
            <a:ahLst/>
            <a:cxnLst/>
            <a:rect l="l" t="t" r="r" b="b"/>
            <a:pathLst>
              <a:path w="6827318" h="3337315">
                <a:moveTo>
                  <a:pt x="0" y="0"/>
                </a:moveTo>
                <a:lnTo>
                  <a:pt x="6827318" y="0"/>
                </a:lnTo>
                <a:lnTo>
                  <a:pt x="6827318" y="3337315"/>
                </a:lnTo>
                <a:lnTo>
                  <a:pt x="0" y="3337315"/>
                </a:lnTo>
                <a:lnTo>
                  <a:pt x="0" y="0"/>
                </a:lnTo>
                <a:close/>
              </a:path>
            </a:pathLst>
          </a:custGeom>
          <a:blipFill>
            <a:blip r:embed="rId4"/>
            <a:stretch>
              <a:fillRect/>
            </a:stretch>
          </a:blipFill>
        </p:spPr>
        <p:txBody>
          <a:bodyPr/>
          <a:lstStyle/>
          <a:p>
            <a:endParaRPr lang="en-US"/>
          </a:p>
        </p:txBody>
      </p:sp>
      <p:sp>
        <p:nvSpPr>
          <p:cNvPr id="8" name="TextBox 8"/>
          <p:cNvSpPr txBox="1"/>
          <p:nvPr/>
        </p:nvSpPr>
        <p:spPr>
          <a:xfrm>
            <a:off x="744094" y="603955"/>
            <a:ext cx="13508203" cy="673225"/>
          </a:xfrm>
          <a:prstGeom prst="rect">
            <a:avLst/>
          </a:prstGeom>
        </p:spPr>
        <p:txBody>
          <a:bodyPr lIns="0" tIns="0" rIns="0" bIns="0" rtlCol="0" anchor="t">
            <a:spAutoFit/>
          </a:bodyPr>
          <a:lstStyle/>
          <a:p>
            <a:pPr algn="l">
              <a:lnSpc>
                <a:spcPts val="5418"/>
              </a:lnSpc>
            </a:pPr>
            <a:r>
              <a:rPr lang="en-US" sz="3870">
                <a:solidFill>
                  <a:srgbClr val="FFFFFF"/>
                </a:solidFill>
                <a:latin typeface="Cy Grotesk Grand"/>
                <a:ea typeface="Cy Grotesk Grand"/>
                <a:cs typeface="Cy Grotesk Grand"/>
                <a:sym typeface="Cy Grotesk Grand"/>
              </a:rPr>
              <a:t>Diving into the licenses...</a:t>
            </a:r>
          </a:p>
        </p:txBody>
      </p:sp>
      <p:sp>
        <p:nvSpPr>
          <p:cNvPr id="9" name="TextBox 9"/>
          <p:cNvSpPr txBox="1"/>
          <p:nvPr/>
        </p:nvSpPr>
        <p:spPr>
          <a:xfrm>
            <a:off x="649375" y="2343483"/>
            <a:ext cx="9941680" cy="2511177"/>
          </a:xfrm>
          <a:prstGeom prst="rect">
            <a:avLst/>
          </a:prstGeom>
        </p:spPr>
        <p:txBody>
          <a:bodyPr lIns="0" tIns="0" rIns="0" bIns="0" rtlCol="0" anchor="t">
            <a:spAutoFit/>
          </a:bodyPr>
          <a:lstStyle/>
          <a:p>
            <a:pPr algn="l">
              <a:lnSpc>
                <a:spcPts val="5065"/>
              </a:lnSpc>
            </a:pPr>
            <a:r>
              <a:rPr lang="en-US" sz="3618">
                <a:solidFill>
                  <a:srgbClr val="FFFFFF"/>
                </a:solidFill>
                <a:latin typeface="Cy Grotesk Grand"/>
                <a:ea typeface="Cy Grotesk Grand"/>
                <a:cs typeface="Cy Grotesk Grand"/>
                <a:sym typeface="Cy Grotesk Grand"/>
              </a:rPr>
              <a:t>There’s at least 3 of them:</a:t>
            </a:r>
          </a:p>
          <a:p>
            <a:pPr marL="781137" lvl="1" indent="-390568" algn="l">
              <a:lnSpc>
                <a:spcPts val="5065"/>
              </a:lnSpc>
              <a:buFont typeface="Arial"/>
              <a:buChar char="•"/>
            </a:pPr>
            <a:r>
              <a:rPr lang="en-US" sz="3618">
                <a:solidFill>
                  <a:srgbClr val="FFFFFF"/>
                </a:solidFill>
                <a:latin typeface="Cy Grotesk Grand"/>
                <a:ea typeface="Cy Grotesk Grand"/>
                <a:cs typeface="Cy Grotesk Grand"/>
                <a:sym typeface="Cy Grotesk Grand"/>
              </a:rPr>
              <a:t>GPL</a:t>
            </a:r>
          </a:p>
          <a:p>
            <a:pPr marL="781137" lvl="1" indent="-390568" algn="l">
              <a:lnSpc>
                <a:spcPts val="5065"/>
              </a:lnSpc>
              <a:buFont typeface="Arial"/>
              <a:buChar char="•"/>
            </a:pPr>
            <a:r>
              <a:rPr lang="en-US" sz="3618">
                <a:solidFill>
                  <a:srgbClr val="FFFFFF"/>
                </a:solidFill>
                <a:latin typeface="Cy Grotesk Grand"/>
                <a:ea typeface="Cy Grotesk Grand"/>
                <a:cs typeface="Cy Grotesk Grand"/>
                <a:sym typeface="Cy Grotesk Grand"/>
              </a:rPr>
              <a:t>Beerware</a:t>
            </a:r>
          </a:p>
          <a:p>
            <a:pPr marL="781137" lvl="1" indent="-390568" algn="l">
              <a:lnSpc>
                <a:spcPts val="5065"/>
              </a:lnSpc>
              <a:buFont typeface="Arial"/>
              <a:buChar char="•"/>
            </a:pPr>
            <a:r>
              <a:rPr lang="en-US" sz="3618">
                <a:solidFill>
                  <a:srgbClr val="FFFFFF"/>
                </a:solidFill>
                <a:latin typeface="Cy Grotesk Grand"/>
                <a:ea typeface="Cy Grotesk Grand"/>
                <a:cs typeface="Cy Grotesk Grand"/>
                <a:sym typeface="Cy Grotesk Grand"/>
              </a:rPr>
              <a:t>WTFPL</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222222"/>
        </a:solidFill>
        <a:effectLst/>
      </p:bgPr>
    </p:bg>
    <p:spTree>
      <p:nvGrpSpPr>
        <p:cNvPr id="1" name=""/>
        <p:cNvGrpSpPr/>
        <p:nvPr/>
      </p:nvGrpSpPr>
      <p:grpSpPr>
        <a:xfrm>
          <a:off x="0" y="0"/>
          <a:ext cx="0" cy="0"/>
          <a:chOff x="0" y="0"/>
          <a:chExt cx="0" cy="0"/>
        </a:xfrm>
      </p:grpSpPr>
      <p:grpSp>
        <p:nvGrpSpPr>
          <p:cNvPr id="2" name="Group 2"/>
          <p:cNvGrpSpPr/>
          <p:nvPr/>
        </p:nvGrpSpPr>
        <p:grpSpPr>
          <a:xfrm>
            <a:off x="0" y="0"/>
            <a:ext cx="4115060" cy="10287000"/>
            <a:chOff x="0" y="0"/>
            <a:chExt cx="5486747" cy="13716000"/>
          </a:xfrm>
        </p:grpSpPr>
        <p:pic>
          <p:nvPicPr>
            <p:cNvPr id="3" name="Picture 3"/>
            <p:cNvPicPr>
              <a:picLocks noChangeAspect="1"/>
            </p:cNvPicPr>
            <p:nvPr/>
          </p:nvPicPr>
          <p:blipFill>
            <a:blip r:embed="rId2"/>
            <a:srcRect l="19743" r="19743"/>
            <a:stretch>
              <a:fillRect/>
            </a:stretch>
          </p:blipFill>
          <p:spPr>
            <a:xfrm>
              <a:off x="0" y="0"/>
              <a:ext cx="5486747" cy="13716000"/>
            </a:xfrm>
            <a:prstGeom prst="rect">
              <a:avLst/>
            </a:prstGeom>
          </p:spPr>
        </p:pic>
      </p:grpSp>
      <p:sp>
        <p:nvSpPr>
          <p:cNvPr id="4" name="AutoShape 4"/>
          <p:cNvSpPr/>
          <p:nvPr/>
        </p:nvSpPr>
        <p:spPr>
          <a:xfrm>
            <a:off x="4115060" y="1979750"/>
            <a:ext cx="14159794" cy="0"/>
          </a:xfrm>
          <a:prstGeom prst="line">
            <a:avLst/>
          </a:prstGeom>
          <a:ln w="9525" cap="flat">
            <a:solidFill>
              <a:srgbClr val="FFFFFF"/>
            </a:solidFill>
            <a:prstDash val="solid"/>
            <a:headEnd type="none" w="sm" len="sm"/>
            <a:tailEnd type="none" w="sm" len="sm"/>
          </a:ln>
        </p:spPr>
        <p:txBody>
          <a:bodyPr/>
          <a:lstStyle/>
          <a:p>
            <a:endParaRPr lang="en-US"/>
          </a:p>
        </p:txBody>
      </p:sp>
      <p:sp>
        <p:nvSpPr>
          <p:cNvPr id="5" name="AutoShape 5"/>
          <p:cNvSpPr/>
          <p:nvPr/>
        </p:nvSpPr>
        <p:spPr>
          <a:xfrm>
            <a:off x="4115060" y="7369459"/>
            <a:ext cx="14159794" cy="0"/>
          </a:xfrm>
          <a:prstGeom prst="line">
            <a:avLst/>
          </a:prstGeom>
          <a:ln w="9525" cap="flat">
            <a:solidFill>
              <a:srgbClr val="FFFFFF"/>
            </a:solidFill>
            <a:prstDash val="solid"/>
            <a:headEnd type="none" w="sm" len="sm"/>
            <a:tailEnd type="none" w="sm" len="sm"/>
          </a:ln>
        </p:spPr>
        <p:txBody>
          <a:bodyPr/>
          <a:lstStyle/>
          <a:p>
            <a:endParaRPr lang="en-US"/>
          </a:p>
        </p:txBody>
      </p:sp>
      <p:grpSp>
        <p:nvGrpSpPr>
          <p:cNvPr id="6" name="Group 6"/>
          <p:cNvGrpSpPr/>
          <p:nvPr/>
        </p:nvGrpSpPr>
        <p:grpSpPr>
          <a:xfrm>
            <a:off x="4936090" y="8221947"/>
            <a:ext cx="1012013" cy="1012013"/>
            <a:chOff x="0" y="0"/>
            <a:chExt cx="1349351" cy="1349351"/>
          </a:xfrm>
        </p:grpSpPr>
        <p:sp>
          <p:nvSpPr>
            <p:cNvPr id="7" name="AutoShape 7"/>
            <p:cNvSpPr/>
            <p:nvPr/>
          </p:nvSpPr>
          <p:spPr>
            <a:xfrm>
              <a:off x="0" y="681026"/>
              <a:ext cx="1349351" cy="0"/>
            </a:xfrm>
            <a:prstGeom prst="line">
              <a:avLst/>
            </a:prstGeom>
            <a:ln w="12700" cap="flat">
              <a:solidFill>
                <a:srgbClr val="FFFFFF"/>
              </a:solidFill>
              <a:prstDash val="solid"/>
              <a:headEnd type="none" w="sm" len="sm"/>
              <a:tailEnd type="none" w="sm" len="sm"/>
            </a:ln>
          </p:spPr>
          <p:txBody>
            <a:bodyPr/>
            <a:lstStyle/>
            <a:p>
              <a:endParaRPr lang="en-US"/>
            </a:p>
          </p:txBody>
        </p:sp>
        <p:sp>
          <p:nvSpPr>
            <p:cNvPr id="8" name="AutoShape 8"/>
            <p:cNvSpPr/>
            <p:nvPr/>
          </p:nvSpPr>
          <p:spPr>
            <a:xfrm flipV="1">
              <a:off x="668326" y="0"/>
              <a:ext cx="0" cy="1349351"/>
            </a:xfrm>
            <a:prstGeom prst="line">
              <a:avLst/>
            </a:prstGeom>
            <a:ln w="12700" cap="flat">
              <a:solidFill>
                <a:srgbClr val="FFFFFF"/>
              </a:solidFill>
              <a:prstDash val="solid"/>
              <a:headEnd type="none" w="sm" len="sm"/>
              <a:tailEnd type="none" w="sm" len="sm"/>
            </a:ln>
          </p:spPr>
          <p:txBody>
            <a:bodyPr/>
            <a:lstStyle/>
            <a:p>
              <a:endParaRPr lang="en-US"/>
            </a:p>
          </p:txBody>
        </p:sp>
      </p:grpSp>
      <p:sp>
        <p:nvSpPr>
          <p:cNvPr id="9" name="TextBox 9"/>
          <p:cNvSpPr txBox="1"/>
          <p:nvPr/>
        </p:nvSpPr>
        <p:spPr>
          <a:xfrm>
            <a:off x="4936090" y="603955"/>
            <a:ext cx="11803733" cy="675051"/>
          </a:xfrm>
          <a:prstGeom prst="rect">
            <a:avLst/>
          </a:prstGeom>
        </p:spPr>
        <p:txBody>
          <a:bodyPr lIns="0" tIns="0" rIns="0" bIns="0" rtlCol="0" anchor="t">
            <a:spAutoFit/>
          </a:bodyPr>
          <a:lstStyle/>
          <a:p>
            <a:pPr algn="l">
              <a:lnSpc>
                <a:spcPts val="5418"/>
              </a:lnSpc>
            </a:pPr>
            <a:r>
              <a:rPr lang="en-US" sz="3870">
                <a:solidFill>
                  <a:srgbClr val="FFFFFF"/>
                </a:solidFill>
                <a:latin typeface="Cy Grotesk Grand"/>
                <a:ea typeface="Cy Grotesk Grand"/>
                <a:cs typeface="Cy Grotesk Grand"/>
                <a:sym typeface="Cy Grotesk Grand"/>
              </a:rPr>
              <a:t>The maintenance aspect</a:t>
            </a:r>
          </a:p>
        </p:txBody>
      </p:sp>
      <p:sp>
        <p:nvSpPr>
          <p:cNvPr id="10" name="TextBox 10"/>
          <p:cNvSpPr txBox="1"/>
          <p:nvPr/>
        </p:nvSpPr>
        <p:spPr>
          <a:xfrm>
            <a:off x="4936090" y="2774432"/>
            <a:ext cx="12485439" cy="1308100"/>
          </a:xfrm>
          <a:prstGeom prst="rect">
            <a:avLst/>
          </a:prstGeom>
        </p:spPr>
        <p:txBody>
          <a:bodyPr lIns="0" tIns="0" rIns="0" bIns="0" rtlCol="0" anchor="t">
            <a:spAutoFit/>
          </a:bodyPr>
          <a:lstStyle/>
          <a:p>
            <a:pPr algn="l">
              <a:lnSpc>
                <a:spcPts val="3499"/>
              </a:lnSpc>
            </a:pPr>
            <a:r>
              <a:rPr lang="en-US" sz="2499">
                <a:solidFill>
                  <a:srgbClr val="FFFFFF"/>
                </a:solidFill>
                <a:latin typeface="Cy Grotesk Grand"/>
                <a:ea typeface="Cy Grotesk Grand"/>
                <a:cs typeface="Cy Grotesk Grand"/>
                <a:sym typeface="Cy Grotesk Grand"/>
              </a:rPr>
              <a:t>maybe you’ve found a project your company can use both legally and the security risks have been accepted: how do you make sure it remains supported for years to come?</a:t>
            </a:r>
          </a:p>
        </p:txBody>
      </p:sp>
      <p:sp>
        <p:nvSpPr>
          <p:cNvPr id="11" name="TextBox 11"/>
          <p:cNvSpPr txBox="1"/>
          <p:nvPr/>
        </p:nvSpPr>
        <p:spPr>
          <a:xfrm>
            <a:off x="7943184" y="8164797"/>
            <a:ext cx="9478345" cy="1082854"/>
          </a:xfrm>
          <a:prstGeom prst="rect">
            <a:avLst/>
          </a:prstGeom>
        </p:spPr>
        <p:txBody>
          <a:bodyPr lIns="0" tIns="0" rIns="0" bIns="0" rtlCol="0" anchor="t">
            <a:spAutoFit/>
          </a:bodyPr>
          <a:lstStyle/>
          <a:p>
            <a:pPr algn="r">
              <a:lnSpc>
                <a:spcPts val="4365"/>
              </a:lnSpc>
            </a:pPr>
            <a:r>
              <a:rPr lang="en-US" sz="3117">
                <a:solidFill>
                  <a:srgbClr val="EB9356"/>
                </a:solidFill>
                <a:latin typeface="Cy Grotesk Grand"/>
                <a:ea typeface="Cy Grotesk Grand"/>
                <a:cs typeface="Cy Grotesk Grand"/>
                <a:sym typeface="Cy Grotesk Grand"/>
              </a:rPr>
              <a:t>why did they stop developing that project? why was it archived?</a:t>
            </a:r>
          </a:p>
        </p:txBody>
      </p:sp>
      <p:sp>
        <p:nvSpPr>
          <p:cNvPr id="12" name="TextBox 12"/>
          <p:cNvSpPr txBox="1"/>
          <p:nvPr/>
        </p:nvSpPr>
        <p:spPr>
          <a:xfrm>
            <a:off x="4936090" y="5040989"/>
            <a:ext cx="12485439" cy="869950"/>
          </a:xfrm>
          <a:prstGeom prst="rect">
            <a:avLst/>
          </a:prstGeom>
        </p:spPr>
        <p:txBody>
          <a:bodyPr lIns="0" tIns="0" rIns="0" bIns="0" rtlCol="0" anchor="t">
            <a:spAutoFit/>
          </a:bodyPr>
          <a:lstStyle/>
          <a:p>
            <a:pPr algn="l">
              <a:lnSpc>
                <a:spcPts val="3499"/>
              </a:lnSpc>
            </a:pPr>
            <a:r>
              <a:rPr lang="en-US" sz="2499">
                <a:solidFill>
                  <a:srgbClr val="FFFFFF"/>
                </a:solidFill>
                <a:latin typeface="Cy Grotesk Grand"/>
                <a:ea typeface="Cy Grotesk Grand"/>
                <a:cs typeface="Cy Grotesk Grand"/>
                <a:sym typeface="Cy Grotesk Grand"/>
              </a:rPr>
              <a:t>if it becomes abandonded, are you or your company prepared to support it?</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222222"/>
        </a:solidFill>
        <a:effectLst/>
      </p:bgPr>
    </p:bg>
    <p:spTree>
      <p:nvGrpSpPr>
        <p:cNvPr id="1" name=""/>
        <p:cNvGrpSpPr/>
        <p:nvPr/>
      </p:nvGrpSpPr>
      <p:grpSpPr>
        <a:xfrm>
          <a:off x="0" y="0"/>
          <a:ext cx="0" cy="0"/>
          <a:chOff x="0" y="0"/>
          <a:chExt cx="0" cy="0"/>
        </a:xfrm>
      </p:grpSpPr>
      <p:sp>
        <p:nvSpPr>
          <p:cNvPr id="4" name="AutoShape 4"/>
          <p:cNvSpPr/>
          <p:nvPr/>
        </p:nvSpPr>
        <p:spPr>
          <a:xfrm>
            <a:off x="4115060" y="1979750"/>
            <a:ext cx="14159794" cy="0"/>
          </a:xfrm>
          <a:prstGeom prst="line">
            <a:avLst/>
          </a:prstGeom>
          <a:ln w="9525" cap="flat">
            <a:solidFill>
              <a:srgbClr val="FFFFFF"/>
            </a:solidFill>
            <a:prstDash val="solid"/>
            <a:headEnd type="none" w="sm" len="sm"/>
            <a:tailEnd type="none" w="sm" len="sm"/>
          </a:ln>
        </p:spPr>
        <p:txBody>
          <a:bodyPr/>
          <a:lstStyle/>
          <a:p>
            <a:endParaRPr lang="en-US"/>
          </a:p>
        </p:txBody>
      </p:sp>
      <p:sp>
        <p:nvSpPr>
          <p:cNvPr id="5" name="AutoShape 5"/>
          <p:cNvSpPr/>
          <p:nvPr/>
        </p:nvSpPr>
        <p:spPr>
          <a:xfrm>
            <a:off x="4115060" y="7369459"/>
            <a:ext cx="14159794" cy="0"/>
          </a:xfrm>
          <a:prstGeom prst="line">
            <a:avLst/>
          </a:prstGeom>
          <a:ln w="9525" cap="flat">
            <a:solidFill>
              <a:srgbClr val="FFFFFF"/>
            </a:solidFill>
            <a:prstDash val="solid"/>
            <a:headEnd type="none" w="sm" len="sm"/>
            <a:tailEnd type="none" w="sm" len="sm"/>
          </a:ln>
        </p:spPr>
        <p:txBody>
          <a:bodyPr/>
          <a:lstStyle/>
          <a:p>
            <a:endParaRPr lang="en-US"/>
          </a:p>
        </p:txBody>
      </p:sp>
      <p:grpSp>
        <p:nvGrpSpPr>
          <p:cNvPr id="6" name="Group 6"/>
          <p:cNvGrpSpPr/>
          <p:nvPr/>
        </p:nvGrpSpPr>
        <p:grpSpPr>
          <a:xfrm>
            <a:off x="4936090" y="8221947"/>
            <a:ext cx="1012013" cy="1012013"/>
            <a:chOff x="0" y="0"/>
            <a:chExt cx="1349351" cy="1349351"/>
          </a:xfrm>
        </p:grpSpPr>
        <p:sp>
          <p:nvSpPr>
            <p:cNvPr id="7" name="AutoShape 7"/>
            <p:cNvSpPr/>
            <p:nvPr/>
          </p:nvSpPr>
          <p:spPr>
            <a:xfrm>
              <a:off x="0" y="681026"/>
              <a:ext cx="1349351" cy="0"/>
            </a:xfrm>
            <a:prstGeom prst="line">
              <a:avLst/>
            </a:prstGeom>
            <a:ln w="12700" cap="flat">
              <a:solidFill>
                <a:srgbClr val="FFFFFF"/>
              </a:solidFill>
              <a:prstDash val="solid"/>
              <a:headEnd type="none" w="sm" len="sm"/>
              <a:tailEnd type="none" w="sm" len="sm"/>
            </a:ln>
          </p:spPr>
          <p:txBody>
            <a:bodyPr/>
            <a:lstStyle/>
            <a:p>
              <a:endParaRPr lang="en-US"/>
            </a:p>
          </p:txBody>
        </p:sp>
        <p:sp>
          <p:nvSpPr>
            <p:cNvPr id="8" name="AutoShape 8"/>
            <p:cNvSpPr/>
            <p:nvPr/>
          </p:nvSpPr>
          <p:spPr>
            <a:xfrm flipV="1">
              <a:off x="668326" y="0"/>
              <a:ext cx="0" cy="1349351"/>
            </a:xfrm>
            <a:prstGeom prst="line">
              <a:avLst/>
            </a:prstGeom>
            <a:ln w="12700" cap="flat">
              <a:solidFill>
                <a:srgbClr val="FFFFFF"/>
              </a:solidFill>
              <a:prstDash val="solid"/>
              <a:headEnd type="none" w="sm" len="sm"/>
              <a:tailEnd type="none" w="sm" len="sm"/>
            </a:ln>
          </p:spPr>
          <p:txBody>
            <a:bodyPr/>
            <a:lstStyle/>
            <a:p>
              <a:endParaRPr lang="en-US"/>
            </a:p>
          </p:txBody>
        </p:sp>
      </p:grpSp>
      <p:sp>
        <p:nvSpPr>
          <p:cNvPr id="9" name="TextBox 9"/>
          <p:cNvSpPr txBox="1"/>
          <p:nvPr/>
        </p:nvSpPr>
        <p:spPr>
          <a:xfrm>
            <a:off x="4936090" y="603955"/>
            <a:ext cx="11803733" cy="675051"/>
          </a:xfrm>
          <a:prstGeom prst="rect">
            <a:avLst/>
          </a:prstGeom>
        </p:spPr>
        <p:txBody>
          <a:bodyPr lIns="0" tIns="0" rIns="0" bIns="0" rtlCol="0" anchor="t">
            <a:spAutoFit/>
          </a:bodyPr>
          <a:lstStyle/>
          <a:p>
            <a:pPr algn="l">
              <a:lnSpc>
                <a:spcPts val="5418"/>
              </a:lnSpc>
            </a:pPr>
            <a:r>
              <a:rPr lang="en-US" sz="3870">
                <a:solidFill>
                  <a:srgbClr val="FFFFFF"/>
                </a:solidFill>
                <a:latin typeface="Cy Grotesk Grand"/>
                <a:ea typeface="Cy Grotesk Grand"/>
                <a:cs typeface="Cy Grotesk Grand"/>
                <a:sym typeface="Cy Grotesk Grand"/>
              </a:rPr>
              <a:t>The longevity aspect</a:t>
            </a:r>
          </a:p>
        </p:txBody>
      </p:sp>
      <p:sp>
        <p:nvSpPr>
          <p:cNvPr id="10" name="TextBox 10"/>
          <p:cNvSpPr txBox="1"/>
          <p:nvPr/>
        </p:nvSpPr>
        <p:spPr>
          <a:xfrm>
            <a:off x="4936090" y="2774432"/>
            <a:ext cx="12485439" cy="2184400"/>
          </a:xfrm>
          <a:prstGeom prst="rect">
            <a:avLst/>
          </a:prstGeom>
        </p:spPr>
        <p:txBody>
          <a:bodyPr lIns="0" tIns="0" rIns="0" bIns="0" rtlCol="0" anchor="t">
            <a:spAutoFit/>
          </a:bodyPr>
          <a:lstStyle/>
          <a:p>
            <a:pPr algn="l">
              <a:lnSpc>
                <a:spcPts val="3499"/>
              </a:lnSpc>
            </a:pPr>
            <a:r>
              <a:rPr lang="en-US" sz="2499">
                <a:solidFill>
                  <a:srgbClr val="FFFFFF"/>
                </a:solidFill>
                <a:latin typeface="Cy Grotesk Grand"/>
                <a:ea typeface="Cy Grotesk Grand"/>
                <a:cs typeface="Cy Grotesk Grand"/>
                <a:sym typeface="Cy Grotesk Grand"/>
              </a:rPr>
              <a:t>some open-source projects have been around a while, some are fresh and new</a:t>
            </a:r>
          </a:p>
          <a:p>
            <a:pPr algn="l">
              <a:lnSpc>
                <a:spcPts val="3499"/>
              </a:lnSpc>
            </a:pPr>
            <a:endParaRPr lang="en-US" sz="2499">
              <a:solidFill>
                <a:srgbClr val="FFFFFF"/>
              </a:solidFill>
              <a:latin typeface="Cy Grotesk Grand"/>
              <a:ea typeface="Cy Grotesk Grand"/>
              <a:cs typeface="Cy Grotesk Grand"/>
              <a:sym typeface="Cy Grotesk Grand"/>
            </a:endParaRPr>
          </a:p>
          <a:p>
            <a:pPr algn="l">
              <a:lnSpc>
                <a:spcPts val="3499"/>
              </a:lnSpc>
            </a:pPr>
            <a:r>
              <a:rPr lang="en-US" sz="2499">
                <a:solidFill>
                  <a:srgbClr val="FFFFFF"/>
                </a:solidFill>
                <a:latin typeface="Cy Grotesk Grand"/>
                <a:ea typeface="Cy Grotesk Grand"/>
                <a:cs typeface="Cy Grotesk Grand"/>
                <a:sym typeface="Cy Grotesk Grand"/>
              </a:rPr>
              <a:t>do we inherently trust older projects more?</a:t>
            </a:r>
          </a:p>
          <a:p>
            <a:pPr algn="l">
              <a:lnSpc>
                <a:spcPts val="3499"/>
              </a:lnSpc>
            </a:pPr>
            <a:endParaRPr lang="en-US" sz="2499">
              <a:solidFill>
                <a:srgbClr val="FFFFFF"/>
              </a:solidFill>
              <a:latin typeface="Cy Grotesk Grand"/>
              <a:ea typeface="Cy Grotesk Grand"/>
              <a:cs typeface="Cy Grotesk Grand"/>
              <a:sym typeface="Cy Grotesk Grand"/>
            </a:endParaRPr>
          </a:p>
        </p:txBody>
      </p:sp>
      <p:sp>
        <p:nvSpPr>
          <p:cNvPr id="11" name="TextBox 11"/>
          <p:cNvSpPr txBox="1"/>
          <p:nvPr/>
        </p:nvSpPr>
        <p:spPr>
          <a:xfrm>
            <a:off x="7943184" y="8164797"/>
            <a:ext cx="9478345" cy="1082854"/>
          </a:xfrm>
          <a:prstGeom prst="rect">
            <a:avLst/>
          </a:prstGeom>
        </p:spPr>
        <p:txBody>
          <a:bodyPr lIns="0" tIns="0" rIns="0" bIns="0" rtlCol="0" anchor="t">
            <a:spAutoFit/>
          </a:bodyPr>
          <a:lstStyle/>
          <a:p>
            <a:pPr algn="r">
              <a:lnSpc>
                <a:spcPts val="4365"/>
              </a:lnSpc>
            </a:pPr>
            <a:r>
              <a:rPr lang="en-US" sz="3117">
                <a:solidFill>
                  <a:srgbClr val="EB9356"/>
                </a:solidFill>
                <a:latin typeface="Cy Grotesk Grand"/>
                <a:ea typeface="Cy Grotesk Grand"/>
                <a:cs typeface="Cy Grotesk Grand"/>
                <a:sym typeface="Cy Grotesk Grand"/>
              </a:rPr>
              <a:t>this project is only a few weeks old...</a:t>
            </a:r>
          </a:p>
        </p:txBody>
      </p:sp>
      <p:pic>
        <p:nvPicPr>
          <p:cNvPr id="1028" name="Picture 4" descr="Many Despise the End of Daylight Saving Time. Some Can't Wait. - The New  York Times">
            <a:extLst>
              <a:ext uri="{FF2B5EF4-FFF2-40B4-BE49-F238E27FC236}">
                <a16:creationId xmlns:a16="http://schemas.microsoft.com/office/drawing/2014/main" id="{3268612B-A467-7306-D5C2-4428243C058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789" t="-410" r="69043" b="410"/>
          <a:stretch/>
        </p:blipFill>
        <p:spPr bwMode="auto">
          <a:xfrm>
            <a:off x="-2232965" y="-57149"/>
            <a:ext cx="6348025" cy="1040129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222222"/>
        </a:solidFill>
        <a:effectLst/>
      </p:bgPr>
    </p:bg>
    <p:spTree>
      <p:nvGrpSpPr>
        <p:cNvPr id="1" name=""/>
        <p:cNvGrpSpPr/>
        <p:nvPr/>
      </p:nvGrpSpPr>
      <p:grpSpPr>
        <a:xfrm>
          <a:off x="0" y="0"/>
          <a:ext cx="0" cy="0"/>
          <a:chOff x="0" y="0"/>
          <a:chExt cx="0" cy="0"/>
        </a:xfrm>
      </p:grpSpPr>
      <p:sp>
        <p:nvSpPr>
          <p:cNvPr id="2" name="AutoShape 2"/>
          <p:cNvSpPr/>
          <p:nvPr/>
        </p:nvSpPr>
        <p:spPr>
          <a:xfrm flipV="1">
            <a:off x="0" y="1944240"/>
            <a:ext cx="18439424" cy="8810"/>
          </a:xfrm>
          <a:prstGeom prst="line">
            <a:avLst/>
          </a:prstGeom>
          <a:ln w="9525" cap="flat">
            <a:solidFill>
              <a:srgbClr val="FFFFFF"/>
            </a:solidFill>
            <a:prstDash val="solid"/>
            <a:headEnd type="none" w="sm" len="sm"/>
            <a:tailEnd type="none" w="sm" len="sm"/>
          </a:ln>
        </p:spPr>
        <p:txBody>
          <a:bodyPr/>
          <a:lstStyle/>
          <a:p>
            <a:endParaRPr lang="en-US"/>
          </a:p>
        </p:txBody>
      </p:sp>
      <p:grpSp>
        <p:nvGrpSpPr>
          <p:cNvPr id="3" name="Group 3"/>
          <p:cNvGrpSpPr/>
          <p:nvPr/>
        </p:nvGrpSpPr>
        <p:grpSpPr>
          <a:xfrm>
            <a:off x="354987" y="9066089"/>
            <a:ext cx="1012013" cy="1012013"/>
            <a:chOff x="0" y="0"/>
            <a:chExt cx="1349351" cy="1349351"/>
          </a:xfrm>
        </p:grpSpPr>
        <p:sp>
          <p:nvSpPr>
            <p:cNvPr id="4" name="AutoShape 4"/>
            <p:cNvSpPr/>
            <p:nvPr/>
          </p:nvSpPr>
          <p:spPr>
            <a:xfrm>
              <a:off x="0" y="681026"/>
              <a:ext cx="1349351" cy="0"/>
            </a:xfrm>
            <a:prstGeom prst="line">
              <a:avLst/>
            </a:prstGeom>
            <a:ln w="12700" cap="flat">
              <a:solidFill>
                <a:srgbClr val="FFFFFF"/>
              </a:solidFill>
              <a:prstDash val="solid"/>
              <a:headEnd type="none" w="sm" len="sm"/>
              <a:tailEnd type="none" w="sm" len="sm"/>
            </a:ln>
          </p:spPr>
          <p:txBody>
            <a:bodyPr/>
            <a:lstStyle/>
            <a:p>
              <a:endParaRPr lang="en-US"/>
            </a:p>
          </p:txBody>
        </p:sp>
        <p:sp>
          <p:nvSpPr>
            <p:cNvPr id="5" name="AutoShape 5"/>
            <p:cNvSpPr/>
            <p:nvPr/>
          </p:nvSpPr>
          <p:spPr>
            <a:xfrm flipV="1">
              <a:off x="668326" y="0"/>
              <a:ext cx="0" cy="1349351"/>
            </a:xfrm>
            <a:prstGeom prst="line">
              <a:avLst/>
            </a:prstGeom>
            <a:ln w="12700" cap="flat">
              <a:solidFill>
                <a:srgbClr val="FFFFFF"/>
              </a:solidFill>
              <a:prstDash val="solid"/>
              <a:headEnd type="none" w="sm" len="sm"/>
              <a:tailEnd type="none" w="sm" len="sm"/>
            </a:ln>
          </p:spPr>
          <p:txBody>
            <a:bodyPr/>
            <a:lstStyle/>
            <a:p>
              <a:endParaRPr lang="en-US"/>
            </a:p>
          </p:txBody>
        </p:sp>
      </p:grpSp>
      <p:sp>
        <p:nvSpPr>
          <p:cNvPr id="6" name="TextBox 6"/>
          <p:cNvSpPr txBox="1"/>
          <p:nvPr/>
        </p:nvSpPr>
        <p:spPr>
          <a:xfrm>
            <a:off x="744094" y="603955"/>
            <a:ext cx="13508203" cy="673225"/>
          </a:xfrm>
          <a:prstGeom prst="rect">
            <a:avLst/>
          </a:prstGeom>
        </p:spPr>
        <p:txBody>
          <a:bodyPr lIns="0" tIns="0" rIns="0" bIns="0" rtlCol="0" anchor="t">
            <a:spAutoFit/>
          </a:bodyPr>
          <a:lstStyle/>
          <a:p>
            <a:pPr algn="l">
              <a:lnSpc>
                <a:spcPts val="5418"/>
              </a:lnSpc>
            </a:pPr>
            <a:r>
              <a:rPr lang="en-US" sz="3870">
                <a:solidFill>
                  <a:srgbClr val="FFFFFF"/>
                </a:solidFill>
                <a:latin typeface="Cy Grotesk Grand"/>
                <a:ea typeface="Cy Grotesk Grand"/>
                <a:cs typeface="Cy Grotesk Grand"/>
                <a:sym typeface="Cy Grotesk Grand"/>
              </a:rPr>
              <a:t>who knows what CVE this is?</a:t>
            </a:r>
          </a:p>
        </p:txBody>
      </p:sp>
      <p:sp>
        <p:nvSpPr>
          <p:cNvPr id="7" name="TextBox 7"/>
          <p:cNvSpPr txBox="1"/>
          <p:nvPr/>
        </p:nvSpPr>
        <p:spPr>
          <a:xfrm>
            <a:off x="4385813" y="4510258"/>
            <a:ext cx="9516374" cy="1142660"/>
          </a:xfrm>
          <a:prstGeom prst="rect">
            <a:avLst/>
          </a:prstGeom>
        </p:spPr>
        <p:txBody>
          <a:bodyPr lIns="0" tIns="0" rIns="0" bIns="0" rtlCol="0" anchor="t">
            <a:spAutoFit/>
          </a:bodyPr>
          <a:lstStyle/>
          <a:p>
            <a:pPr algn="ctr">
              <a:lnSpc>
                <a:spcPts val="9395"/>
              </a:lnSpc>
              <a:spcBef>
                <a:spcPct val="0"/>
              </a:spcBef>
            </a:pPr>
            <a:r>
              <a:rPr lang="en-US" sz="6711">
                <a:solidFill>
                  <a:srgbClr val="FFFFFF"/>
                </a:solidFill>
                <a:latin typeface="Cy Grotesk Grand"/>
                <a:ea typeface="Cy Grotesk Grand"/>
                <a:cs typeface="Cy Grotesk Grand"/>
                <a:sym typeface="Cy Grotesk Grand"/>
              </a:rPr>
              <a:t>CVE-2024-3094</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222222"/>
        </a:solidFill>
        <a:effectLst/>
      </p:bgPr>
    </p:bg>
    <p:spTree>
      <p:nvGrpSpPr>
        <p:cNvPr id="1" name=""/>
        <p:cNvGrpSpPr/>
        <p:nvPr/>
      </p:nvGrpSpPr>
      <p:grpSpPr>
        <a:xfrm>
          <a:off x="0" y="0"/>
          <a:ext cx="0" cy="0"/>
          <a:chOff x="0" y="0"/>
          <a:chExt cx="0" cy="0"/>
        </a:xfrm>
      </p:grpSpPr>
      <p:sp>
        <p:nvSpPr>
          <p:cNvPr id="2" name="AutoShape 2"/>
          <p:cNvSpPr/>
          <p:nvPr/>
        </p:nvSpPr>
        <p:spPr>
          <a:xfrm>
            <a:off x="25273" y="1819887"/>
            <a:ext cx="18243677" cy="0"/>
          </a:xfrm>
          <a:prstGeom prst="line">
            <a:avLst/>
          </a:prstGeom>
          <a:ln w="9525" cap="flat">
            <a:solidFill>
              <a:srgbClr val="FFFFFF"/>
            </a:solidFill>
            <a:prstDash val="solid"/>
            <a:headEnd type="none" w="sm" len="sm"/>
            <a:tailEnd type="none" w="sm" len="sm"/>
          </a:ln>
        </p:spPr>
        <p:txBody>
          <a:bodyPr/>
          <a:lstStyle/>
          <a:p>
            <a:endParaRPr lang="en-US"/>
          </a:p>
        </p:txBody>
      </p:sp>
      <p:sp>
        <p:nvSpPr>
          <p:cNvPr id="4" name="TextBox 4"/>
          <p:cNvSpPr txBox="1"/>
          <p:nvPr/>
        </p:nvSpPr>
        <p:spPr>
          <a:xfrm>
            <a:off x="744094" y="589029"/>
            <a:ext cx="8877045" cy="692497"/>
          </a:xfrm>
          <a:prstGeom prst="rect">
            <a:avLst/>
          </a:prstGeom>
        </p:spPr>
        <p:txBody>
          <a:bodyPr lIns="0" tIns="0" rIns="0" bIns="0" rtlCol="0" anchor="t">
            <a:spAutoFit/>
          </a:bodyPr>
          <a:lstStyle/>
          <a:p>
            <a:pPr algn="l">
              <a:lnSpc>
                <a:spcPts val="5418"/>
              </a:lnSpc>
            </a:pPr>
            <a:r>
              <a:rPr lang="en-US" sz="4800" dirty="0">
                <a:solidFill>
                  <a:srgbClr val="FFFFFF"/>
                </a:solidFill>
                <a:latin typeface="Cy Grotesk Grand"/>
                <a:ea typeface="Cy Grotesk Grand"/>
                <a:cs typeface="Cy Grotesk Grand"/>
                <a:sym typeface="Cy Grotesk Grand"/>
              </a:rPr>
              <a:t>before we dive in</a:t>
            </a:r>
          </a:p>
        </p:txBody>
      </p:sp>
      <p:sp>
        <p:nvSpPr>
          <p:cNvPr id="5" name="TextBox 5"/>
          <p:cNvSpPr txBox="1"/>
          <p:nvPr/>
        </p:nvSpPr>
        <p:spPr>
          <a:xfrm>
            <a:off x="744094" y="4861371"/>
            <a:ext cx="16934306" cy="564257"/>
          </a:xfrm>
          <a:prstGeom prst="rect">
            <a:avLst/>
          </a:prstGeom>
        </p:spPr>
        <p:txBody>
          <a:bodyPr wrap="square" lIns="0" tIns="0" rIns="0" bIns="0" rtlCol="0" anchor="t">
            <a:spAutoFit/>
          </a:bodyPr>
          <a:lstStyle/>
          <a:p>
            <a:pPr algn="l">
              <a:lnSpc>
                <a:spcPts val="4396"/>
              </a:lnSpc>
            </a:pPr>
            <a:r>
              <a:rPr lang="en-US" sz="4000" dirty="0">
                <a:solidFill>
                  <a:srgbClr val="FFFFFF"/>
                </a:solidFill>
                <a:latin typeface="Cy Grotesk Grand"/>
                <a:ea typeface="Cy Grotesk Grand"/>
                <a:cs typeface="Cy Grotesk Grand"/>
                <a:sym typeface="Cy Grotesk Grand"/>
              </a:rPr>
              <a:t>who in the room has used open source software?</a:t>
            </a:r>
          </a:p>
        </p:txBody>
      </p:sp>
    </p:spTree>
    <p:extLst>
      <p:ext uri="{BB962C8B-B14F-4D97-AF65-F5344CB8AC3E}">
        <p14:creationId xmlns:p14="http://schemas.microsoft.com/office/powerpoint/2010/main" val="82765842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222222"/>
        </a:solidFill>
        <a:effectLst/>
      </p:bgPr>
    </p:bg>
    <p:spTree>
      <p:nvGrpSpPr>
        <p:cNvPr id="1" name=""/>
        <p:cNvGrpSpPr/>
        <p:nvPr/>
      </p:nvGrpSpPr>
      <p:grpSpPr>
        <a:xfrm>
          <a:off x="0" y="0"/>
          <a:ext cx="0" cy="0"/>
          <a:chOff x="0" y="0"/>
          <a:chExt cx="0" cy="0"/>
        </a:xfrm>
      </p:grpSpPr>
      <p:sp>
        <p:nvSpPr>
          <p:cNvPr id="2" name="AutoShape 2"/>
          <p:cNvSpPr/>
          <p:nvPr/>
        </p:nvSpPr>
        <p:spPr>
          <a:xfrm flipV="1">
            <a:off x="0" y="1944240"/>
            <a:ext cx="18439424" cy="8810"/>
          </a:xfrm>
          <a:prstGeom prst="line">
            <a:avLst/>
          </a:prstGeom>
          <a:ln w="9525" cap="flat">
            <a:solidFill>
              <a:srgbClr val="FFFFFF"/>
            </a:solidFill>
            <a:prstDash val="solid"/>
            <a:headEnd type="none" w="sm" len="sm"/>
            <a:tailEnd type="none" w="sm" len="sm"/>
          </a:ln>
        </p:spPr>
        <p:txBody>
          <a:bodyPr/>
          <a:lstStyle/>
          <a:p>
            <a:endParaRPr lang="en-US"/>
          </a:p>
        </p:txBody>
      </p:sp>
      <p:grpSp>
        <p:nvGrpSpPr>
          <p:cNvPr id="3" name="Group 3"/>
          <p:cNvGrpSpPr/>
          <p:nvPr/>
        </p:nvGrpSpPr>
        <p:grpSpPr>
          <a:xfrm>
            <a:off x="354987" y="9066089"/>
            <a:ext cx="1012013" cy="1012013"/>
            <a:chOff x="0" y="0"/>
            <a:chExt cx="1349351" cy="1349351"/>
          </a:xfrm>
        </p:grpSpPr>
        <p:sp>
          <p:nvSpPr>
            <p:cNvPr id="4" name="AutoShape 4"/>
            <p:cNvSpPr/>
            <p:nvPr/>
          </p:nvSpPr>
          <p:spPr>
            <a:xfrm>
              <a:off x="0" y="681026"/>
              <a:ext cx="1349351" cy="0"/>
            </a:xfrm>
            <a:prstGeom prst="line">
              <a:avLst/>
            </a:prstGeom>
            <a:ln w="12700" cap="flat">
              <a:solidFill>
                <a:srgbClr val="FFFFFF"/>
              </a:solidFill>
              <a:prstDash val="solid"/>
              <a:headEnd type="none" w="sm" len="sm"/>
              <a:tailEnd type="none" w="sm" len="sm"/>
            </a:ln>
          </p:spPr>
          <p:txBody>
            <a:bodyPr/>
            <a:lstStyle/>
            <a:p>
              <a:endParaRPr lang="en-US"/>
            </a:p>
          </p:txBody>
        </p:sp>
        <p:sp>
          <p:nvSpPr>
            <p:cNvPr id="5" name="AutoShape 5"/>
            <p:cNvSpPr/>
            <p:nvPr/>
          </p:nvSpPr>
          <p:spPr>
            <a:xfrm flipV="1">
              <a:off x="668326" y="0"/>
              <a:ext cx="0" cy="1349351"/>
            </a:xfrm>
            <a:prstGeom prst="line">
              <a:avLst/>
            </a:prstGeom>
            <a:ln w="12700" cap="flat">
              <a:solidFill>
                <a:srgbClr val="FFFFFF"/>
              </a:solidFill>
              <a:prstDash val="solid"/>
              <a:headEnd type="none" w="sm" len="sm"/>
              <a:tailEnd type="none" w="sm" len="sm"/>
            </a:ln>
          </p:spPr>
          <p:txBody>
            <a:bodyPr/>
            <a:lstStyle/>
            <a:p>
              <a:endParaRPr lang="en-US"/>
            </a:p>
          </p:txBody>
        </p:sp>
      </p:grpSp>
      <p:sp>
        <p:nvSpPr>
          <p:cNvPr id="6" name="Freeform 6"/>
          <p:cNvSpPr/>
          <p:nvPr/>
        </p:nvSpPr>
        <p:spPr>
          <a:xfrm>
            <a:off x="11646620" y="2609684"/>
            <a:ext cx="5234595" cy="6648616"/>
          </a:xfrm>
          <a:custGeom>
            <a:avLst/>
            <a:gdLst/>
            <a:ahLst/>
            <a:cxnLst/>
            <a:rect l="l" t="t" r="r" b="b"/>
            <a:pathLst>
              <a:path w="5234595" h="6648616">
                <a:moveTo>
                  <a:pt x="0" y="0"/>
                </a:moveTo>
                <a:lnTo>
                  <a:pt x="5234596" y="0"/>
                </a:lnTo>
                <a:lnTo>
                  <a:pt x="5234596" y="6648616"/>
                </a:lnTo>
                <a:lnTo>
                  <a:pt x="0" y="6648616"/>
                </a:lnTo>
                <a:lnTo>
                  <a:pt x="0" y="0"/>
                </a:lnTo>
                <a:close/>
              </a:path>
            </a:pathLst>
          </a:custGeom>
          <a:blipFill>
            <a:blip r:embed="rId2"/>
            <a:stretch>
              <a:fillRect/>
            </a:stretch>
          </a:blipFill>
        </p:spPr>
        <p:txBody>
          <a:bodyPr/>
          <a:lstStyle/>
          <a:p>
            <a:endParaRPr lang="en-US"/>
          </a:p>
        </p:txBody>
      </p:sp>
      <p:sp>
        <p:nvSpPr>
          <p:cNvPr id="7" name="TextBox 7"/>
          <p:cNvSpPr txBox="1"/>
          <p:nvPr/>
        </p:nvSpPr>
        <p:spPr>
          <a:xfrm>
            <a:off x="744094" y="603955"/>
            <a:ext cx="13508203" cy="673225"/>
          </a:xfrm>
          <a:prstGeom prst="rect">
            <a:avLst/>
          </a:prstGeom>
        </p:spPr>
        <p:txBody>
          <a:bodyPr lIns="0" tIns="0" rIns="0" bIns="0" rtlCol="0" anchor="t">
            <a:spAutoFit/>
          </a:bodyPr>
          <a:lstStyle/>
          <a:p>
            <a:pPr algn="l">
              <a:lnSpc>
                <a:spcPts val="5418"/>
              </a:lnSpc>
            </a:pPr>
            <a:r>
              <a:rPr lang="en-US" sz="3870">
                <a:solidFill>
                  <a:srgbClr val="FFFFFF"/>
                </a:solidFill>
                <a:latin typeface="Cy Grotesk Grand"/>
                <a:ea typeface="Cy Grotesk Grand"/>
                <a:cs typeface="Cy Grotesk Grand"/>
                <a:sym typeface="Cy Grotesk Grand"/>
              </a:rPr>
              <a:t>xz vulnerability</a:t>
            </a:r>
          </a:p>
        </p:txBody>
      </p:sp>
      <p:sp>
        <p:nvSpPr>
          <p:cNvPr id="8" name="TextBox 8"/>
          <p:cNvSpPr txBox="1"/>
          <p:nvPr/>
        </p:nvSpPr>
        <p:spPr>
          <a:xfrm>
            <a:off x="744094" y="2726811"/>
            <a:ext cx="9832472" cy="2454224"/>
          </a:xfrm>
          <a:prstGeom prst="rect">
            <a:avLst/>
          </a:prstGeom>
        </p:spPr>
        <p:txBody>
          <a:bodyPr lIns="0" tIns="0" rIns="0" bIns="0" rtlCol="0" anchor="t">
            <a:spAutoFit/>
          </a:bodyPr>
          <a:lstStyle/>
          <a:p>
            <a:pPr algn="l">
              <a:lnSpc>
                <a:spcPts val="4902"/>
              </a:lnSpc>
              <a:spcBef>
                <a:spcPct val="0"/>
              </a:spcBef>
            </a:pPr>
            <a:r>
              <a:rPr lang="en-US" sz="3501" dirty="0">
                <a:solidFill>
                  <a:srgbClr val="FFFFFF"/>
                </a:solidFill>
                <a:latin typeface="Cy Grotesk Grand"/>
                <a:ea typeface="Cy Grotesk Grand"/>
                <a:cs typeface="Cy Grotesk Grand"/>
                <a:sym typeface="Cy Grotesk Grand"/>
              </a:rPr>
              <a:t>jia tan took advantage of everyone’s trust for a well established, long existing open-source project and repository</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222222"/>
        </a:solidFill>
        <a:effectLst/>
      </p:bgPr>
    </p:bg>
    <p:spTree>
      <p:nvGrpSpPr>
        <p:cNvPr id="1" name=""/>
        <p:cNvGrpSpPr/>
        <p:nvPr/>
      </p:nvGrpSpPr>
      <p:grpSpPr>
        <a:xfrm>
          <a:off x="0" y="0"/>
          <a:ext cx="0" cy="0"/>
          <a:chOff x="0" y="0"/>
          <a:chExt cx="0" cy="0"/>
        </a:xfrm>
      </p:grpSpPr>
      <p:sp>
        <p:nvSpPr>
          <p:cNvPr id="2" name="AutoShape 2"/>
          <p:cNvSpPr/>
          <p:nvPr/>
        </p:nvSpPr>
        <p:spPr>
          <a:xfrm flipV="1">
            <a:off x="13829439" y="-19949"/>
            <a:ext cx="0" cy="10306949"/>
          </a:xfrm>
          <a:prstGeom prst="line">
            <a:avLst/>
          </a:prstGeom>
          <a:ln w="9525" cap="flat">
            <a:solidFill>
              <a:srgbClr val="FFFFFF"/>
            </a:solidFill>
            <a:prstDash val="solid"/>
            <a:headEnd type="none" w="sm" len="sm"/>
            <a:tailEnd type="none" w="sm" len="sm"/>
          </a:ln>
        </p:spPr>
        <p:txBody>
          <a:bodyPr/>
          <a:lstStyle/>
          <a:p>
            <a:endParaRPr lang="en-US"/>
          </a:p>
        </p:txBody>
      </p:sp>
      <p:grpSp>
        <p:nvGrpSpPr>
          <p:cNvPr id="3" name="Group 3"/>
          <p:cNvGrpSpPr/>
          <p:nvPr/>
        </p:nvGrpSpPr>
        <p:grpSpPr>
          <a:xfrm>
            <a:off x="0" y="2060769"/>
            <a:ext cx="13824677" cy="5195072"/>
            <a:chOff x="0" y="0"/>
            <a:chExt cx="18432902" cy="6926762"/>
          </a:xfrm>
        </p:grpSpPr>
        <p:pic>
          <p:nvPicPr>
            <p:cNvPr id="4" name="Picture 4"/>
            <p:cNvPicPr>
              <a:picLocks noChangeAspect="1"/>
            </p:cNvPicPr>
            <p:nvPr/>
          </p:nvPicPr>
          <p:blipFill>
            <a:blip r:embed="rId2"/>
            <a:srcRect t="1396" b="1396"/>
            <a:stretch>
              <a:fillRect/>
            </a:stretch>
          </p:blipFill>
          <p:spPr>
            <a:xfrm>
              <a:off x="0" y="0"/>
              <a:ext cx="18432902" cy="6926762"/>
            </a:xfrm>
            <a:prstGeom prst="rect">
              <a:avLst/>
            </a:prstGeom>
          </p:spPr>
        </p:pic>
      </p:grpSp>
      <p:grpSp>
        <p:nvGrpSpPr>
          <p:cNvPr id="5" name="Group 5"/>
          <p:cNvGrpSpPr/>
          <p:nvPr/>
        </p:nvGrpSpPr>
        <p:grpSpPr>
          <a:xfrm>
            <a:off x="16780682" y="8798111"/>
            <a:ext cx="1012013" cy="1012013"/>
            <a:chOff x="0" y="0"/>
            <a:chExt cx="1349351" cy="1349351"/>
          </a:xfrm>
        </p:grpSpPr>
        <p:sp>
          <p:nvSpPr>
            <p:cNvPr id="6" name="AutoShape 6"/>
            <p:cNvSpPr/>
            <p:nvPr/>
          </p:nvSpPr>
          <p:spPr>
            <a:xfrm>
              <a:off x="0" y="681026"/>
              <a:ext cx="1349351" cy="0"/>
            </a:xfrm>
            <a:prstGeom prst="line">
              <a:avLst/>
            </a:prstGeom>
            <a:ln w="12700" cap="flat">
              <a:solidFill>
                <a:srgbClr val="FFFFFF"/>
              </a:solidFill>
              <a:prstDash val="solid"/>
              <a:headEnd type="none" w="sm" len="sm"/>
              <a:tailEnd type="none" w="sm" len="sm"/>
            </a:ln>
          </p:spPr>
          <p:txBody>
            <a:bodyPr/>
            <a:lstStyle/>
            <a:p>
              <a:endParaRPr lang="en-US"/>
            </a:p>
          </p:txBody>
        </p:sp>
        <p:sp>
          <p:nvSpPr>
            <p:cNvPr id="7" name="AutoShape 7"/>
            <p:cNvSpPr/>
            <p:nvPr/>
          </p:nvSpPr>
          <p:spPr>
            <a:xfrm flipV="1">
              <a:off x="668326" y="0"/>
              <a:ext cx="0" cy="1349351"/>
            </a:xfrm>
            <a:prstGeom prst="line">
              <a:avLst/>
            </a:prstGeom>
            <a:ln w="12700" cap="flat">
              <a:solidFill>
                <a:srgbClr val="FFFFFF"/>
              </a:solidFill>
              <a:prstDash val="solid"/>
              <a:headEnd type="none" w="sm" len="sm"/>
              <a:tailEnd type="none" w="sm" len="sm"/>
            </a:ln>
          </p:spPr>
          <p:txBody>
            <a:bodyPr/>
            <a:lstStyle/>
            <a:p>
              <a:endParaRPr lang="en-US"/>
            </a:p>
          </p:txBody>
        </p:sp>
      </p:grpSp>
      <p:sp>
        <p:nvSpPr>
          <p:cNvPr id="8" name="AutoShape 8"/>
          <p:cNvSpPr/>
          <p:nvPr/>
        </p:nvSpPr>
        <p:spPr>
          <a:xfrm>
            <a:off x="13824677" y="7251078"/>
            <a:ext cx="4582071" cy="0"/>
          </a:xfrm>
          <a:prstGeom prst="line">
            <a:avLst/>
          </a:prstGeom>
          <a:ln w="9525" cap="flat">
            <a:solidFill>
              <a:srgbClr val="FFFFFF"/>
            </a:solidFill>
            <a:prstDash val="solid"/>
            <a:headEnd type="none" w="sm" len="sm"/>
            <a:tailEnd type="none" w="sm" len="sm"/>
          </a:ln>
        </p:spPr>
        <p:txBody>
          <a:bodyPr/>
          <a:lstStyle/>
          <a:p>
            <a:endParaRPr lang="en-US"/>
          </a:p>
        </p:txBody>
      </p:sp>
      <p:sp>
        <p:nvSpPr>
          <p:cNvPr id="9" name="TextBox 9"/>
          <p:cNvSpPr txBox="1"/>
          <p:nvPr/>
        </p:nvSpPr>
        <p:spPr>
          <a:xfrm>
            <a:off x="744094" y="603955"/>
            <a:ext cx="8877045" cy="1359025"/>
          </a:xfrm>
          <a:prstGeom prst="rect">
            <a:avLst/>
          </a:prstGeom>
        </p:spPr>
        <p:txBody>
          <a:bodyPr lIns="0" tIns="0" rIns="0" bIns="0" rtlCol="0" anchor="t">
            <a:spAutoFit/>
          </a:bodyPr>
          <a:lstStyle/>
          <a:p>
            <a:pPr algn="l">
              <a:lnSpc>
                <a:spcPts val="5418"/>
              </a:lnSpc>
            </a:pPr>
            <a:r>
              <a:rPr lang="en-US" sz="3870">
                <a:solidFill>
                  <a:srgbClr val="FFFFFF"/>
                </a:solidFill>
                <a:latin typeface="Cy Grotesk Grand"/>
                <a:ea typeface="Cy Grotesk Grand"/>
                <a:cs typeface="Cy Grotesk Grand"/>
                <a:sym typeface="Cy Grotesk Grand"/>
              </a:rPr>
              <a:t>05 - Contributing to open-source</a:t>
            </a:r>
          </a:p>
        </p:txBody>
      </p:sp>
      <p:sp>
        <p:nvSpPr>
          <p:cNvPr id="10" name="TextBox 10"/>
          <p:cNvSpPr txBox="1"/>
          <p:nvPr/>
        </p:nvSpPr>
        <p:spPr>
          <a:xfrm>
            <a:off x="744094" y="8506669"/>
            <a:ext cx="9972870" cy="516211"/>
          </a:xfrm>
          <a:prstGeom prst="rect">
            <a:avLst/>
          </a:prstGeom>
        </p:spPr>
        <p:txBody>
          <a:bodyPr lIns="0" tIns="0" rIns="0" bIns="0" rtlCol="0" anchor="t">
            <a:spAutoFit/>
          </a:bodyPr>
          <a:lstStyle/>
          <a:p>
            <a:pPr algn="l">
              <a:lnSpc>
                <a:spcPts val="4154"/>
              </a:lnSpc>
            </a:pPr>
            <a:r>
              <a:rPr lang="en-US" sz="2967">
                <a:solidFill>
                  <a:srgbClr val="FFFFFF"/>
                </a:solidFill>
                <a:latin typeface="Cy Grotesk Grand"/>
                <a:ea typeface="Cy Grotesk Grand"/>
                <a:cs typeface="Cy Grotesk Grand"/>
                <a:sym typeface="Cy Grotesk Grand"/>
              </a:rPr>
              <a:t>because you should!</a:t>
            </a:r>
          </a:p>
        </p:txBody>
      </p:sp>
      <p:sp>
        <p:nvSpPr>
          <p:cNvPr id="11" name="TextBox 11"/>
          <p:cNvSpPr txBox="1"/>
          <p:nvPr/>
        </p:nvSpPr>
        <p:spPr>
          <a:xfrm>
            <a:off x="14329533" y="409404"/>
            <a:ext cx="3183696" cy="1074319"/>
          </a:xfrm>
          <a:prstGeom prst="rect">
            <a:avLst/>
          </a:prstGeom>
        </p:spPr>
        <p:txBody>
          <a:bodyPr lIns="0" tIns="0" rIns="0" bIns="0" rtlCol="0" anchor="t">
            <a:spAutoFit/>
          </a:bodyPr>
          <a:lstStyle/>
          <a:p>
            <a:pPr algn="l">
              <a:lnSpc>
                <a:spcPts val="4310"/>
              </a:lnSpc>
            </a:pPr>
            <a:r>
              <a:rPr lang="en-US" sz="3078">
                <a:solidFill>
                  <a:srgbClr val="FFFFFF"/>
                </a:solidFill>
                <a:latin typeface="Cy Grotesk Grand"/>
                <a:ea typeface="Cy Grotesk Grand"/>
                <a:cs typeface="Cy Grotesk Grand"/>
                <a:sym typeface="Cy Grotesk Grand"/>
              </a:rPr>
              <a:t>why contribute?</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222222"/>
        </a:solidFill>
        <a:effectLst/>
      </p:bgPr>
    </p:bg>
    <p:spTree>
      <p:nvGrpSpPr>
        <p:cNvPr id="1" name=""/>
        <p:cNvGrpSpPr/>
        <p:nvPr/>
      </p:nvGrpSpPr>
      <p:grpSpPr>
        <a:xfrm>
          <a:off x="0" y="0"/>
          <a:ext cx="0" cy="0"/>
          <a:chOff x="0" y="0"/>
          <a:chExt cx="0" cy="0"/>
        </a:xfrm>
      </p:grpSpPr>
      <p:sp>
        <p:nvSpPr>
          <p:cNvPr id="2" name="AutoShape 2"/>
          <p:cNvSpPr/>
          <p:nvPr/>
        </p:nvSpPr>
        <p:spPr>
          <a:xfrm flipV="1">
            <a:off x="0" y="1944240"/>
            <a:ext cx="18439424" cy="8810"/>
          </a:xfrm>
          <a:prstGeom prst="line">
            <a:avLst/>
          </a:prstGeom>
          <a:ln w="9525" cap="flat">
            <a:solidFill>
              <a:srgbClr val="FFFFFF"/>
            </a:solidFill>
            <a:prstDash val="solid"/>
            <a:headEnd type="none" w="sm" len="sm"/>
            <a:tailEnd type="none" w="sm" len="sm"/>
          </a:ln>
        </p:spPr>
        <p:txBody>
          <a:bodyPr/>
          <a:lstStyle/>
          <a:p>
            <a:endParaRPr lang="en-US"/>
          </a:p>
        </p:txBody>
      </p:sp>
      <p:grpSp>
        <p:nvGrpSpPr>
          <p:cNvPr id="3" name="Group 3"/>
          <p:cNvGrpSpPr/>
          <p:nvPr/>
        </p:nvGrpSpPr>
        <p:grpSpPr>
          <a:xfrm>
            <a:off x="354987" y="9066089"/>
            <a:ext cx="1012013" cy="1012013"/>
            <a:chOff x="0" y="0"/>
            <a:chExt cx="1349351" cy="1349351"/>
          </a:xfrm>
        </p:grpSpPr>
        <p:sp>
          <p:nvSpPr>
            <p:cNvPr id="4" name="AutoShape 4"/>
            <p:cNvSpPr/>
            <p:nvPr/>
          </p:nvSpPr>
          <p:spPr>
            <a:xfrm>
              <a:off x="0" y="681026"/>
              <a:ext cx="1349351" cy="0"/>
            </a:xfrm>
            <a:prstGeom prst="line">
              <a:avLst/>
            </a:prstGeom>
            <a:ln w="12700" cap="flat">
              <a:solidFill>
                <a:srgbClr val="FFFFFF"/>
              </a:solidFill>
              <a:prstDash val="solid"/>
              <a:headEnd type="none" w="sm" len="sm"/>
              <a:tailEnd type="none" w="sm" len="sm"/>
            </a:ln>
          </p:spPr>
          <p:txBody>
            <a:bodyPr/>
            <a:lstStyle/>
            <a:p>
              <a:endParaRPr lang="en-US"/>
            </a:p>
          </p:txBody>
        </p:sp>
        <p:sp>
          <p:nvSpPr>
            <p:cNvPr id="5" name="AutoShape 5"/>
            <p:cNvSpPr/>
            <p:nvPr/>
          </p:nvSpPr>
          <p:spPr>
            <a:xfrm flipV="1">
              <a:off x="668326" y="0"/>
              <a:ext cx="0" cy="1349351"/>
            </a:xfrm>
            <a:prstGeom prst="line">
              <a:avLst/>
            </a:prstGeom>
            <a:ln w="12700" cap="flat">
              <a:solidFill>
                <a:srgbClr val="FFFFFF"/>
              </a:solidFill>
              <a:prstDash val="solid"/>
              <a:headEnd type="none" w="sm" len="sm"/>
              <a:tailEnd type="none" w="sm" len="sm"/>
            </a:ln>
          </p:spPr>
          <p:txBody>
            <a:bodyPr/>
            <a:lstStyle/>
            <a:p>
              <a:endParaRPr lang="en-US"/>
            </a:p>
          </p:txBody>
        </p:sp>
      </p:grpSp>
      <p:sp>
        <p:nvSpPr>
          <p:cNvPr id="7" name="TextBox 7"/>
          <p:cNvSpPr txBox="1"/>
          <p:nvPr/>
        </p:nvSpPr>
        <p:spPr>
          <a:xfrm>
            <a:off x="744094" y="603955"/>
            <a:ext cx="13508203" cy="618631"/>
          </a:xfrm>
          <a:prstGeom prst="rect">
            <a:avLst/>
          </a:prstGeom>
        </p:spPr>
        <p:txBody>
          <a:bodyPr lIns="0" tIns="0" rIns="0" bIns="0" rtlCol="0" anchor="t">
            <a:spAutoFit/>
          </a:bodyPr>
          <a:lstStyle/>
          <a:p>
            <a:pPr algn="l">
              <a:lnSpc>
                <a:spcPts val="5418"/>
              </a:lnSpc>
            </a:pPr>
            <a:r>
              <a:rPr lang="en-US" sz="3870" dirty="0">
                <a:solidFill>
                  <a:srgbClr val="FFFFFF"/>
                </a:solidFill>
                <a:latin typeface="Cy Grotesk Grand"/>
                <a:ea typeface="Cy Grotesk Grand"/>
                <a:cs typeface="Cy Grotesk Grand"/>
                <a:sym typeface="Cy Grotesk Grand"/>
              </a:rPr>
              <a:t>Contribution Guidelines</a:t>
            </a:r>
          </a:p>
        </p:txBody>
      </p:sp>
      <p:sp>
        <p:nvSpPr>
          <p:cNvPr id="8" name="TextBox 8"/>
          <p:cNvSpPr txBox="1"/>
          <p:nvPr/>
        </p:nvSpPr>
        <p:spPr>
          <a:xfrm>
            <a:off x="744094" y="2726811"/>
            <a:ext cx="9832472" cy="4959691"/>
          </a:xfrm>
          <a:prstGeom prst="rect">
            <a:avLst/>
          </a:prstGeom>
        </p:spPr>
        <p:txBody>
          <a:bodyPr lIns="0" tIns="0" rIns="0" bIns="0" rtlCol="0" anchor="t">
            <a:spAutoFit/>
          </a:bodyPr>
          <a:lstStyle/>
          <a:p>
            <a:pPr marL="571500" indent="-571500" algn="l">
              <a:lnSpc>
                <a:spcPts val="4902"/>
              </a:lnSpc>
              <a:spcBef>
                <a:spcPct val="0"/>
              </a:spcBef>
              <a:buFontTx/>
              <a:buChar char="-"/>
            </a:pPr>
            <a:r>
              <a:rPr lang="en-US" sz="3501" dirty="0">
                <a:solidFill>
                  <a:srgbClr val="FFFFFF"/>
                </a:solidFill>
                <a:latin typeface="Cy Grotesk Grand"/>
                <a:ea typeface="Cy Grotesk Grand"/>
                <a:cs typeface="Cy Grotesk Grand"/>
                <a:sym typeface="Cy Grotesk Grand"/>
              </a:rPr>
              <a:t>`</a:t>
            </a:r>
            <a:r>
              <a:rPr lang="en-US" sz="3501" dirty="0" err="1">
                <a:solidFill>
                  <a:srgbClr val="FFFFFF"/>
                </a:solidFill>
                <a:latin typeface="Cy Grotesk Grand"/>
                <a:ea typeface="Cy Grotesk Grand"/>
                <a:cs typeface="Cy Grotesk Grand"/>
                <a:sym typeface="Cy Grotesk Grand"/>
              </a:rPr>
              <a:t>contributing.md</a:t>
            </a:r>
            <a:r>
              <a:rPr lang="en-US" sz="3501" dirty="0">
                <a:solidFill>
                  <a:srgbClr val="FFFFFF"/>
                </a:solidFill>
                <a:latin typeface="Cy Grotesk Grand"/>
                <a:ea typeface="Cy Grotesk Grand"/>
                <a:cs typeface="Cy Grotesk Grand"/>
                <a:sym typeface="Cy Grotesk Grand"/>
              </a:rPr>
              <a:t>`</a:t>
            </a:r>
          </a:p>
          <a:p>
            <a:pPr marL="1028700" lvl="1" indent="-571500">
              <a:lnSpc>
                <a:spcPts val="4902"/>
              </a:lnSpc>
              <a:spcBef>
                <a:spcPct val="0"/>
              </a:spcBef>
              <a:buFontTx/>
              <a:buChar char="-"/>
            </a:pPr>
            <a:r>
              <a:rPr lang="en-US" sz="3501" dirty="0">
                <a:solidFill>
                  <a:srgbClr val="FFFFFF"/>
                </a:solidFill>
                <a:latin typeface="Cy Grotesk Grand"/>
                <a:ea typeface="Cy Grotesk Grand"/>
                <a:cs typeface="Cy Grotesk Grand"/>
                <a:sym typeface="Cy Grotesk Grand"/>
              </a:rPr>
              <a:t>Look for it in the repo</a:t>
            </a:r>
          </a:p>
          <a:p>
            <a:pPr marL="571500" indent="-571500">
              <a:lnSpc>
                <a:spcPts val="4902"/>
              </a:lnSpc>
              <a:spcBef>
                <a:spcPct val="0"/>
              </a:spcBef>
              <a:buFontTx/>
              <a:buChar char="-"/>
            </a:pPr>
            <a:r>
              <a:rPr lang="en-US" sz="3501" dirty="0">
                <a:solidFill>
                  <a:srgbClr val="FFFFFF"/>
                </a:solidFill>
                <a:latin typeface="Cy Grotesk Grand"/>
                <a:ea typeface="Cy Grotesk Grand"/>
                <a:cs typeface="Cy Grotesk Grand"/>
                <a:sym typeface="Cy Grotesk Grand"/>
              </a:rPr>
              <a:t>If there isn’t one, you can still contribute</a:t>
            </a:r>
          </a:p>
          <a:p>
            <a:pPr marL="1028700" lvl="1" indent="-571500">
              <a:lnSpc>
                <a:spcPts val="4902"/>
              </a:lnSpc>
              <a:spcBef>
                <a:spcPct val="0"/>
              </a:spcBef>
              <a:buFontTx/>
              <a:buChar char="-"/>
            </a:pPr>
            <a:r>
              <a:rPr lang="en-US" sz="3501" dirty="0">
                <a:solidFill>
                  <a:srgbClr val="FFFFFF"/>
                </a:solidFill>
                <a:latin typeface="Cy Grotesk Grand"/>
                <a:ea typeface="Cy Grotesk Grand"/>
                <a:cs typeface="Cy Grotesk Grand"/>
                <a:sym typeface="Cy Grotesk Grand"/>
              </a:rPr>
              <a:t>Try to match the style guide already in the code base</a:t>
            </a:r>
          </a:p>
          <a:p>
            <a:pPr marL="1028700" lvl="1" indent="-571500">
              <a:lnSpc>
                <a:spcPts val="4902"/>
              </a:lnSpc>
              <a:spcBef>
                <a:spcPct val="0"/>
              </a:spcBef>
              <a:buFontTx/>
              <a:buChar char="-"/>
            </a:pPr>
            <a:r>
              <a:rPr lang="en-US" sz="3501" dirty="0">
                <a:solidFill>
                  <a:srgbClr val="FFFFFF"/>
                </a:solidFill>
                <a:latin typeface="Cy Grotesk Grand"/>
                <a:ea typeface="Cy Grotesk Grand"/>
                <a:cs typeface="Cy Grotesk Grand"/>
                <a:sym typeface="Cy Grotesk Grand"/>
              </a:rPr>
              <a:t>Don’t reformat the entire codebase just for your PR</a:t>
            </a:r>
          </a:p>
        </p:txBody>
      </p:sp>
    </p:spTree>
    <p:extLst>
      <p:ext uri="{BB962C8B-B14F-4D97-AF65-F5344CB8AC3E}">
        <p14:creationId xmlns:p14="http://schemas.microsoft.com/office/powerpoint/2010/main" val="159126946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222222"/>
        </a:solidFill>
        <a:effectLst/>
      </p:bgPr>
    </p:bg>
    <p:spTree>
      <p:nvGrpSpPr>
        <p:cNvPr id="1" name=""/>
        <p:cNvGrpSpPr/>
        <p:nvPr/>
      </p:nvGrpSpPr>
      <p:grpSpPr>
        <a:xfrm>
          <a:off x="0" y="0"/>
          <a:ext cx="0" cy="0"/>
          <a:chOff x="0" y="0"/>
          <a:chExt cx="0" cy="0"/>
        </a:xfrm>
      </p:grpSpPr>
      <p:sp>
        <p:nvSpPr>
          <p:cNvPr id="2" name="AutoShape 2"/>
          <p:cNvSpPr/>
          <p:nvPr/>
        </p:nvSpPr>
        <p:spPr>
          <a:xfrm flipV="1">
            <a:off x="0" y="1944240"/>
            <a:ext cx="18439424" cy="8810"/>
          </a:xfrm>
          <a:prstGeom prst="line">
            <a:avLst/>
          </a:prstGeom>
          <a:ln w="9525" cap="flat">
            <a:solidFill>
              <a:srgbClr val="FFFFFF"/>
            </a:solidFill>
            <a:prstDash val="solid"/>
            <a:headEnd type="none" w="sm" len="sm"/>
            <a:tailEnd type="none" w="sm" len="sm"/>
          </a:ln>
        </p:spPr>
        <p:txBody>
          <a:bodyPr/>
          <a:lstStyle/>
          <a:p>
            <a:endParaRPr lang="en-US"/>
          </a:p>
        </p:txBody>
      </p:sp>
      <p:grpSp>
        <p:nvGrpSpPr>
          <p:cNvPr id="3" name="Group 3"/>
          <p:cNvGrpSpPr/>
          <p:nvPr/>
        </p:nvGrpSpPr>
        <p:grpSpPr>
          <a:xfrm>
            <a:off x="354987" y="9066089"/>
            <a:ext cx="1012013" cy="1012013"/>
            <a:chOff x="0" y="0"/>
            <a:chExt cx="1349351" cy="1349351"/>
          </a:xfrm>
        </p:grpSpPr>
        <p:sp>
          <p:nvSpPr>
            <p:cNvPr id="4" name="AutoShape 4"/>
            <p:cNvSpPr/>
            <p:nvPr/>
          </p:nvSpPr>
          <p:spPr>
            <a:xfrm>
              <a:off x="0" y="681026"/>
              <a:ext cx="1349351" cy="0"/>
            </a:xfrm>
            <a:prstGeom prst="line">
              <a:avLst/>
            </a:prstGeom>
            <a:ln w="12700" cap="flat">
              <a:solidFill>
                <a:srgbClr val="FFFFFF"/>
              </a:solidFill>
              <a:prstDash val="solid"/>
              <a:headEnd type="none" w="sm" len="sm"/>
              <a:tailEnd type="none" w="sm" len="sm"/>
            </a:ln>
          </p:spPr>
          <p:txBody>
            <a:bodyPr/>
            <a:lstStyle/>
            <a:p>
              <a:endParaRPr lang="en-US"/>
            </a:p>
          </p:txBody>
        </p:sp>
        <p:sp>
          <p:nvSpPr>
            <p:cNvPr id="5" name="AutoShape 5"/>
            <p:cNvSpPr/>
            <p:nvPr/>
          </p:nvSpPr>
          <p:spPr>
            <a:xfrm flipV="1">
              <a:off x="668326" y="0"/>
              <a:ext cx="0" cy="1349351"/>
            </a:xfrm>
            <a:prstGeom prst="line">
              <a:avLst/>
            </a:prstGeom>
            <a:ln w="12700" cap="flat">
              <a:solidFill>
                <a:srgbClr val="FFFFFF"/>
              </a:solidFill>
              <a:prstDash val="solid"/>
              <a:headEnd type="none" w="sm" len="sm"/>
              <a:tailEnd type="none" w="sm" len="sm"/>
            </a:ln>
          </p:spPr>
          <p:txBody>
            <a:bodyPr/>
            <a:lstStyle/>
            <a:p>
              <a:endParaRPr lang="en-US"/>
            </a:p>
          </p:txBody>
        </p:sp>
      </p:grpSp>
      <p:sp>
        <p:nvSpPr>
          <p:cNvPr id="7" name="TextBox 7"/>
          <p:cNvSpPr txBox="1"/>
          <p:nvPr/>
        </p:nvSpPr>
        <p:spPr>
          <a:xfrm>
            <a:off x="744094" y="603955"/>
            <a:ext cx="13508203" cy="618631"/>
          </a:xfrm>
          <a:prstGeom prst="rect">
            <a:avLst/>
          </a:prstGeom>
        </p:spPr>
        <p:txBody>
          <a:bodyPr lIns="0" tIns="0" rIns="0" bIns="0" rtlCol="0" anchor="t">
            <a:spAutoFit/>
          </a:bodyPr>
          <a:lstStyle/>
          <a:p>
            <a:pPr algn="l">
              <a:lnSpc>
                <a:spcPts val="5418"/>
              </a:lnSpc>
            </a:pPr>
            <a:r>
              <a:rPr lang="en-US" sz="3870" dirty="0">
                <a:solidFill>
                  <a:srgbClr val="FFFFFF"/>
                </a:solidFill>
                <a:latin typeface="Cy Grotesk Grand"/>
                <a:ea typeface="Cy Grotesk Grand"/>
                <a:cs typeface="Cy Grotesk Grand"/>
                <a:sym typeface="Cy Grotesk Grand"/>
              </a:rPr>
              <a:t>Contribution Guidelines</a:t>
            </a:r>
          </a:p>
        </p:txBody>
      </p:sp>
      <p:pic>
        <p:nvPicPr>
          <p:cNvPr id="6" name="Picture 5">
            <a:extLst>
              <a:ext uri="{FF2B5EF4-FFF2-40B4-BE49-F238E27FC236}">
                <a16:creationId xmlns:a16="http://schemas.microsoft.com/office/drawing/2014/main" id="{7083F2E0-B9F6-BE3A-80B2-FBE3884B6071}"/>
              </a:ext>
            </a:extLst>
          </p:cNvPr>
          <p:cNvPicPr>
            <a:picLocks noChangeAspect="1"/>
          </p:cNvPicPr>
          <p:nvPr/>
        </p:nvPicPr>
        <p:blipFill>
          <a:blip r:embed="rId3"/>
          <a:stretch>
            <a:fillRect/>
          </a:stretch>
        </p:blipFill>
        <p:spPr>
          <a:xfrm>
            <a:off x="2775596" y="2665894"/>
            <a:ext cx="12736808" cy="6727186"/>
          </a:xfrm>
          <a:prstGeom prst="rect">
            <a:avLst/>
          </a:prstGeom>
        </p:spPr>
      </p:pic>
    </p:spTree>
    <p:extLst>
      <p:ext uri="{BB962C8B-B14F-4D97-AF65-F5344CB8AC3E}">
        <p14:creationId xmlns:p14="http://schemas.microsoft.com/office/powerpoint/2010/main" val="357345927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222222"/>
        </a:solidFill>
        <a:effectLst/>
      </p:bgPr>
    </p:bg>
    <p:spTree>
      <p:nvGrpSpPr>
        <p:cNvPr id="1" name=""/>
        <p:cNvGrpSpPr/>
        <p:nvPr/>
      </p:nvGrpSpPr>
      <p:grpSpPr>
        <a:xfrm>
          <a:off x="0" y="0"/>
          <a:ext cx="0" cy="0"/>
          <a:chOff x="0" y="0"/>
          <a:chExt cx="0" cy="0"/>
        </a:xfrm>
      </p:grpSpPr>
      <p:sp>
        <p:nvSpPr>
          <p:cNvPr id="2" name="AutoShape 2"/>
          <p:cNvSpPr/>
          <p:nvPr/>
        </p:nvSpPr>
        <p:spPr>
          <a:xfrm flipV="1">
            <a:off x="0" y="1944240"/>
            <a:ext cx="18439424" cy="8810"/>
          </a:xfrm>
          <a:prstGeom prst="line">
            <a:avLst/>
          </a:prstGeom>
          <a:ln w="9525" cap="flat">
            <a:solidFill>
              <a:srgbClr val="FFFFFF"/>
            </a:solidFill>
            <a:prstDash val="solid"/>
            <a:headEnd type="none" w="sm" len="sm"/>
            <a:tailEnd type="none" w="sm" len="sm"/>
          </a:ln>
        </p:spPr>
        <p:txBody>
          <a:bodyPr/>
          <a:lstStyle/>
          <a:p>
            <a:endParaRPr lang="en-US"/>
          </a:p>
        </p:txBody>
      </p:sp>
      <p:grpSp>
        <p:nvGrpSpPr>
          <p:cNvPr id="3" name="Group 3"/>
          <p:cNvGrpSpPr/>
          <p:nvPr/>
        </p:nvGrpSpPr>
        <p:grpSpPr>
          <a:xfrm>
            <a:off x="354987" y="9066089"/>
            <a:ext cx="1012013" cy="1012013"/>
            <a:chOff x="0" y="0"/>
            <a:chExt cx="1349351" cy="1349351"/>
          </a:xfrm>
        </p:grpSpPr>
        <p:sp>
          <p:nvSpPr>
            <p:cNvPr id="4" name="AutoShape 4"/>
            <p:cNvSpPr/>
            <p:nvPr/>
          </p:nvSpPr>
          <p:spPr>
            <a:xfrm>
              <a:off x="0" y="681026"/>
              <a:ext cx="1349351" cy="0"/>
            </a:xfrm>
            <a:prstGeom prst="line">
              <a:avLst/>
            </a:prstGeom>
            <a:ln w="12700" cap="flat">
              <a:solidFill>
                <a:srgbClr val="FFFFFF"/>
              </a:solidFill>
              <a:prstDash val="solid"/>
              <a:headEnd type="none" w="sm" len="sm"/>
              <a:tailEnd type="none" w="sm" len="sm"/>
            </a:ln>
          </p:spPr>
          <p:txBody>
            <a:bodyPr/>
            <a:lstStyle/>
            <a:p>
              <a:endParaRPr lang="en-US"/>
            </a:p>
          </p:txBody>
        </p:sp>
        <p:sp>
          <p:nvSpPr>
            <p:cNvPr id="5" name="AutoShape 5"/>
            <p:cNvSpPr/>
            <p:nvPr/>
          </p:nvSpPr>
          <p:spPr>
            <a:xfrm flipV="1">
              <a:off x="668326" y="0"/>
              <a:ext cx="0" cy="1349351"/>
            </a:xfrm>
            <a:prstGeom prst="line">
              <a:avLst/>
            </a:prstGeom>
            <a:ln w="12700" cap="flat">
              <a:solidFill>
                <a:srgbClr val="FFFFFF"/>
              </a:solidFill>
              <a:prstDash val="solid"/>
              <a:headEnd type="none" w="sm" len="sm"/>
              <a:tailEnd type="none" w="sm" len="sm"/>
            </a:ln>
          </p:spPr>
          <p:txBody>
            <a:bodyPr/>
            <a:lstStyle/>
            <a:p>
              <a:endParaRPr lang="en-US"/>
            </a:p>
          </p:txBody>
        </p:sp>
      </p:grpSp>
      <p:sp>
        <p:nvSpPr>
          <p:cNvPr id="7" name="TextBox 7"/>
          <p:cNvSpPr txBox="1"/>
          <p:nvPr/>
        </p:nvSpPr>
        <p:spPr>
          <a:xfrm>
            <a:off x="744094" y="603955"/>
            <a:ext cx="13508203" cy="618631"/>
          </a:xfrm>
          <a:prstGeom prst="rect">
            <a:avLst/>
          </a:prstGeom>
        </p:spPr>
        <p:txBody>
          <a:bodyPr lIns="0" tIns="0" rIns="0" bIns="0" rtlCol="0" anchor="t">
            <a:spAutoFit/>
          </a:bodyPr>
          <a:lstStyle/>
          <a:p>
            <a:pPr algn="l">
              <a:lnSpc>
                <a:spcPts val="5418"/>
              </a:lnSpc>
            </a:pPr>
            <a:r>
              <a:rPr lang="en-US" sz="3870" dirty="0">
                <a:solidFill>
                  <a:srgbClr val="FFFFFF"/>
                </a:solidFill>
                <a:latin typeface="Cy Grotesk Grand"/>
                <a:ea typeface="Cy Grotesk Grand"/>
                <a:cs typeface="Cy Grotesk Grand"/>
                <a:sym typeface="Cy Grotesk Grand"/>
              </a:rPr>
              <a:t>Contributing via Code</a:t>
            </a:r>
          </a:p>
        </p:txBody>
      </p:sp>
      <p:sp>
        <p:nvSpPr>
          <p:cNvPr id="8" name="TextBox 8"/>
          <p:cNvSpPr txBox="1"/>
          <p:nvPr/>
        </p:nvSpPr>
        <p:spPr>
          <a:xfrm>
            <a:off x="744094" y="2726811"/>
            <a:ext cx="9832472" cy="3702937"/>
          </a:xfrm>
          <a:prstGeom prst="rect">
            <a:avLst/>
          </a:prstGeom>
        </p:spPr>
        <p:txBody>
          <a:bodyPr lIns="0" tIns="0" rIns="0" bIns="0" rtlCol="0" anchor="t">
            <a:spAutoFit/>
          </a:bodyPr>
          <a:lstStyle/>
          <a:p>
            <a:pPr algn="l">
              <a:lnSpc>
                <a:spcPts val="4902"/>
              </a:lnSpc>
              <a:spcBef>
                <a:spcPct val="0"/>
              </a:spcBef>
            </a:pPr>
            <a:r>
              <a:rPr lang="en-US" sz="3501" dirty="0">
                <a:solidFill>
                  <a:srgbClr val="FFFFFF"/>
                </a:solidFill>
                <a:latin typeface="Cy Grotesk Grand"/>
                <a:ea typeface="Cy Grotesk Grand"/>
                <a:cs typeface="Cy Grotesk Grand"/>
                <a:sym typeface="Cy Grotesk Grand"/>
              </a:rPr>
              <a:t>What do contributions look like?</a:t>
            </a:r>
          </a:p>
          <a:p>
            <a:pPr algn="l">
              <a:lnSpc>
                <a:spcPts val="4902"/>
              </a:lnSpc>
              <a:spcBef>
                <a:spcPct val="0"/>
              </a:spcBef>
            </a:pPr>
            <a:endParaRPr lang="en-US" sz="3501" dirty="0">
              <a:solidFill>
                <a:srgbClr val="FFFFFF"/>
              </a:solidFill>
              <a:latin typeface="Cy Grotesk Grand"/>
              <a:ea typeface="Cy Grotesk Grand"/>
              <a:cs typeface="Cy Grotesk Grand"/>
              <a:sym typeface="Cy Grotesk Grand"/>
            </a:endParaRPr>
          </a:p>
          <a:p>
            <a:pPr>
              <a:lnSpc>
                <a:spcPts val="4902"/>
              </a:lnSpc>
              <a:spcBef>
                <a:spcPct val="0"/>
              </a:spcBef>
            </a:pPr>
            <a:r>
              <a:rPr lang="en-US" sz="3501" dirty="0">
                <a:solidFill>
                  <a:srgbClr val="FFFFFF"/>
                </a:solidFill>
                <a:latin typeface="Cy Grotesk Grand"/>
                <a:ea typeface="Cy Grotesk Grand"/>
                <a:cs typeface="Cy Grotesk Grand"/>
                <a:sym typeface="Cy Grotesk Grand"/>
              </a:rPr>
              <a:t>- Doc fixes (typos or new/better documentation)</a:t>
            </a:r>
          </a:p>
          <a:p>
            <a:pPr marL="571500" indent="-571500" algn="l">
              <a:lnSpc>
                <a:spcPts val="4902"/>
              </a:lnSpc>
              <a:spcBef>
                <a:spcPct val="0"/>
              </a:spcBef>
              <a:buFontTx/>
              <a:buChar char="-"/>
            </a:pPr>
            <a:r>
              <a:rPr lang="en-US" sz="3501" dirty="0">
                <a:solidFill>
                  <a:srgbClr val="FFFFFF"/>
                </a:solidFill>
                <a:latin typeface="Cy Grotesk Grand"/>
                <a:ea typeface="Cy Grotesk Grand"/>
                <a:cs typeface="Cy Grotesk Grand"/>
                <a:sym typeface="Cy Grotesk Grand"/>
              </a:rPr>
              <a:t>Bug fixes</a:t>
            </a:r>
          </a:p>
          <a:p>
            <a:pPr marL="571500" indent="-571500" algn="l">
              <a:lnSpc>
                <a:spcPts val="4902"/>
              </a:lnSpc>
              <a:spcBef>
                <a:spcPct val="0"/>
              </a:spcBef>
              <a:buFontTx/>
              <a:buChar char="-"/>
            </a:pPr>
            <a:r>
              <a:rPr lang="en-US" sz="3501" dirty="0">
                <a:solidFill>
                  <a:srgbClr val="FFFFFF"/>
                </a:solidFill>
                <a:latin typeface="Cy Grotesk Grand"/>
                <a:ea typeface="Cy Grotesk Grand"/>
                <a:cs typeface="Cy Grotesk Grand"/>
                <a:sym typeface="Cy Grotesk Grand"/>
              </a:rPr>
              <a:t>New features</a:t>
            </a:r>
          </a:p>
        </p:txBody>
      </p:sp>
      <p:pic>
        <p:nvPicPr>
          <p:cNvPr id="9" name="Picture 8">
            <a:extLst>
              <a:ext uri="{FF2B5EF4-FFF2-40B4-BE49-F238E27FC236}">
                <a16:creationId xmlns:a16="http://schemas.microsoft.com/office/drawing/2014/main" id="{2A9EBA2B-7EDD-E2CD-4FC4-590B3890A69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80295" y="4547336"/>
            <a:ext cx="9832473" cy="5530766"/>
          </a:xfrm>
          <a:prstGeom prst="rect">
            <a:avLst/>
          </a:prstGeom>
        </p:spPr>
      </p:pic>
    </p:spTree>
    <p:extLst>
      <p:ext uri="{BB962C8B-B14F-4D97-AF65-F5344CB8AC3E}">
        <p14:creationId xmlns:p14="http://schemas.microsoft.com/office/powerpoint/2010/main" val="259827853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222222"/>
        </a:solidFill>
        <a:effectLst/>
      </p:bgPr>
    </p:bg>
    <p:spTree>
      <p:nvGrpSpPr>
        <p:cNvPr id="1" name=""/>
        <p:cNvGrpSpPr/>
        <p:nvPr/>
      </p:nvGrpSpPr>
      <p:grpSpPr>
        <a:xfrm>
          <a:off x="0" y="0"/>
          <a:ext cx="0" cy="0"/>
          <a:chOff x="0" y="0"/>
          <a:chExt cx="0" cy="0"/>
        </a:xfrm>
      </p:grpSpPr>
      <p:sp>
        <p:nvSpPr>
          <p:cNvPr id="2" name="AutoShape 2"/>
          <p:cNvSpPr/>
          <p:nvPr/>
        </p:nvSpPr>
        <p:spPr>
          <a:xfrm flipV="1">
            <a:off x="0" y="1944240"/>
            <a:ext cx="18439424" cy="8810"/>
          </a:xfrm>
          <a:prstGeom prst="line">
            <a:avLst/>
          </a:prstGeom>
          <a:ln w="9525" cap="flat">
            <a:solidFill>
              <a:srgbClr val="FFFFFF"/>
            </a:solidFill>
            <a:prstDash val="solid"/>
            <a:headEnd type="none" w="sm" len="sm"/>
            <a:tailEnd type="none" w="sm" len="sm"/>
          </a:ln>
        </p:spPr>
        <p:txBody>
          <a:bodyPr/>
          <a:lstStyle/>
          <a:p>
            <a:endParaRPr lang="en-US"/>
          </a:p>
        </p:txBody>
      </p:sp>
      <p:grpSp>
        <p:nvGrpSpPr>
          <p:cNvPr id="3" name="Group 3"/>
          <p:cNvGrpSpPr/>
          <p:nvPr/>
        </p:nvGrpSpPr>
        <p:grpSpPr>
          <a:xfrm>
            <a:off x="17221200" y="8953500"/>
            <a:ext cx="1012013" cy="1012013"/>
            <a:chOff x="0" y="0"/>
            <a:chExt cx="1349351" cy="1349351"/>
          </a:xfrm>
        </p:grpSpPr>
        <p:sp>
          <p:nvSpPr>
            <p:cNvPr id="4" name="AutoShape 4"/>
            <p:cNvSpPr/>
            <p:nvPr/>
          </p:nvSpPr>
          <p:spPr>
            <a:xfrm>
              <a:off x="0" y="681026"/>
              <a:ext cx="1349351" cy="0"/>
            </a:xfrm>
            <a:prstGeom prst="line">
              <a:avLst/>
            </a:prstGeom>
            <a:ln w="12700" cap="flat">
              <a:solidFill>
                <a:srgbClr val="FFFFFF"/>
              </a:solidFill>
              <a:prstDash val="solid"/>
              <a:headEnd type="none" w="sm" len="sm"/>
              <a:tailEnd type="none" w="sm" len="sm"/>
            </a:ln>
          </p:spPr>
          <p:txBody>
            <a:bodyPr/>
            <a:lstStyle/>
            <a:p>
              <a:endParaRPr lang="en-US"/>
            </a:p>
          </p:txBody>
        </p:sp>
        <p:sp>
          <p:nvSpPr>
            <p:cNvPr id="5" name="AutoShape 5"/>
            <p:cNvSpPr/>
            <p:nvPr/>
          </p:nvSpPr>
          <p:spPr>
            <a:xfrm flipV="1">
              <a:off x="668326" y="0"/>
              <a:ext cx="0" cy="1349351"/>
            </a:xfrm>
            <a:prstGeom prst="line">
              <a:avLst/>
            </a:prstGeom>
            <a:ln w="12700" cap="flat">
              <a:solidFill>
                <a:srgbClr val="FFFFFF"/>
              </a:solidFill>
              <a:prstDash val="solid"/>
              <a:headEnd type="none" w="sm" len="sm"/>
              <a:tailEnd type="none" w="sm" len="sm"/>
            </a:ln>
          </p:spPr>
          <p:txBody>
            <a:bodyPr/>
            <a:lstStyle/>
            <a:p>
              <a:endParaRPr lang="en-US"/>
            </a:p>
          </p:txBody>
        </p:sp>
      </p:grpSp>
      <p:sp>
        <p:nvSpPr>
          <p:cNvPr id="7" name="TextBox 7"/>
          <p:cNvSpPr txBox="1"/>
          <p:nvPr/>
        </p:nvSpPr>
        <p:spPr>
          <a:xfrm>
            <a:off x="744094" y="603955"/>
            <a:ext cx="13508203" cy="618631"/>
          </a:xfrm>
          <a:prstGeom prst="rect">
            <a:avLst/>
          </a:prstGeom>
        </p:spPr>
        <p:txBody>
          <a:bodyPr lIns="0" tIns="0" rIns="0" bIns="0" rtlCol="0" anchor="t">
            <a:spAutoFit/>
          </a:bodyPr>
          <a:lstStyle/>
          <a:p>
            <a:pPr algn="l">
              <a:lnSpc>
                <a:spcPts val="5418"/>
              </a:lnSpc>
            </a:pPr>
            <a:r>
              <a:rPr lang="en-US" sz="3870" dirty="0">
                <a:solidFill>
                  <a:srgbClr val="FFFFFF"/>
                </a:solidFill>
                <a:latin typeface="Cy Grotesk Grand"/>
                <a:ea typeface="Cy Grotesk Grand"/>
                <a:cs typeface="Cy Grotesk Grand"/>
                <a:sym typeface="Cy Grotesk Grand"/>
              </a:rPr>
              <a:t>Funding Guidelines</a:t>
            </a:r>
          </a:p>
        </p:txBody>
      </p:sp>
      <p:sp>
        <p:nvSpPr>
          <p:cNvPr id="8" name="TextBox 8"/>
          <p:cNvSpPr txBox="1"/>
          <p:nvPr/>
        </p:nvSpPr>
        <p:spPr>
          <a:xfrm>
            <a:off x="744094" y="2726811"/>
            <a:ext cx="9832472" cy="6844823"/>
          </a:xfrm>
          <a:prstGeom prst="rect">
            <a:avLst/>
          </a:prstGeom>
        </p:spPr>
        <p:txBody>
          <a:bodyPr lIns="0" tIns="0" rIns="0" bIns="0" rtlCol="0" anchor="t">
            <a:spAutoFit/>
          </a:bodyPr>
          <a:lstStyle/>
          <a:p>
            <a:pPr marL="571500" indent="-571500" algn="l">
              <a:lnSpc>
                <a:spcPts val="4902"/>
              </a:lnSpc>
              <a:spcBef>
                <a:spcPct val="0"/>
              </a:spcBef>
              <a:buFontTx/>
              <a:buChar char="-"/>
            </a:pPr>
            <a:r>
              <a:rPr lang="en-US" sz="3501" dirty="0">
                <a:solidFill>
                  <a:srgbClr val="FFFFFF"/>
                </a:solidFill>
                <a:latin typeface="Cy Grotesk Grand"/>
                <a:ea typeface="Cy Grotesk Grand"/>
                <a:cs typeface="Cy Grotesk Grand"/>
                <a:sym typeface="Cy Grotesk Grand"/>
              </a:rPr>
              <a:t>Funded purely via community support</a:t>
            </a:r>
          </a:p>
          <a:p>
            <a:pPr marL="571500" indent="-571500" algn="l">
              <a:lnSpc>
                <a:spcPts val="4902"/>
              </a:lnSpc>
              <a:spcBef>
                <a:spcPct val="0"/>
              </a:spcBef>
              <a:buFontTx/>
              <a:buChar char="-"/>
            </a:pPr>
            <a:r>
              <a:rPr lang="en-US" sz="3501" dirty="0">
                <a:solidFill>
                  <a:srgbClr val="FFFFFF"/>
                </a:solidFill>
                <a:latin typeface="Cy Grotesk Grand"/>
                <a:ea typeface="Cy Grotesk Grand"/>
                <a:cs typeface="Cy Grotesk Grand"/>
                <a:sym typeface="Cy Grotesk Grand"/>
              </a:rPr>
              <a:t>Funded via organization donations</a:t>
            </a:r>
          </a:p>
          <a:p>
            <a:pPr marL="571500" indent="-571500" algn="l">
              <a:lnSpc>
                <a:spcPts val="4902"/>
              </a:lnSpc>
              <a:spcBef>
                <a:spcPct val="0"/>
              </a:spcBef>
              <a:buFontTx/>
              <a:buChar char="-"/>
            </a:pPr>
            <a:r>
              <a:rPr lang="en-US" sz="3501" dirty="0">
                <a:solidFill>
                  <a:srgbClr val="FFFFFF"/>
                </a:solidFill>
                <a:latin typeface="Cy Grotesk Grand"/>
                <a:ea typeface="Cy Grotesk Grand"/>
                <a:cs typeface="Cy Grotesk Grand"/>
                <a:sym typeface="Cy Grotesk Grand"/>
              </a:rPr>
              <a:t>Support does not always need to be monetary</a:t>
            </a:r>
          </a:p>
          <a:p>
            <a:pPr marL="1028700" lvl="1" indent="-571500">
              <a:lnSpc>
                <a:spcPts val="4902"/>
              </a:lnSpc>
              <a:spcBef>
                <a:spcPct val="0"/>
              </a:spcBef>
              <a:buFontTx/>
              <a:buChar char="-"/>
            </a:pPr>
            <a:r>
              <a:rPr lang="en-US" sz="3501" dirty="0">
                <a:solidFill>
                  <a:srgbClr val="FFFFFF"/>
                </a:solidFill>
                <a:latin typeface="Cy Grotesk Grand"/>
                <a:ea typeface="Cy Grotesk Grand"/>
                <a:cs typeface="Cy Grotesk Grand"/>
                <a:sym typeface="Cy Grotesk Grand"/>
              </a:rPr>
              <a:t>Helping document issues</a:t>
            </a:r>
          </a:p>
          <a:p>
            <a:pPr marL="1028700" lvl="1" indent="-571500">
              <a:lnSpc>
                <a:spcPts val="4902"/>
              </a:lnSpc>
              <a:spcBef>
                <a:spcPct val="0"/>
              </a:spcBef>
              <a:buFontTx/>
              <a:buChar char="-"/>
            </a:pPr>
            <a:r>
              <a:rPr lang="en-US" sz="3501" dirty="0">
                <a:solidFill>
                  <a:srgbClr val="FFFFFF"/>
                </a:solidFill>
                <a:latin typeface="Cy Grotesk Grand"/>
                <a:ea typeface="Cy Grotesk Grand"/>
                <a:cs typeface="Cy Grotesk Grand"/>
                <a:sym typeface="Cy Grotesk Grand"/>
              </a:rPr>
              <a:t>Answering those beginner questions</a:t>
            </a:r>
          </a:p>
          <a:p>
            <a:pPr marL="1028700" lvl="1" indent="-571500">
              <a:lnSpc>
                <a:spcPts val="4902"/>
              </a:lnSpc>
              <a:spcBef>
                <a:spcPct val="0"/>
              </a:spcBef>
              <a:buFontTx/>
              <a:buChar char="-"/>
            </a:pPr>
            <a:r>
              <a:rPr lang="en-US" sz="3501" dirty="0">
                <a:solidFill>
                  <a:srgbClr val="FFFFFF"/>
                </a:solidFill>
                <a:latin typeface="Cy Grotesk Grand"/>
                <a:ea typeface="Cy Grotesk Grand"/>
                <a:cs typeface="Cy Grotesk Grand"/>
                <a:sym typeface="Cy Grotesk Grand"/>
              </a:rPr>
              <a:t>Letting the developers develop</a:t>
            </a:r>
          </a:p>
        </p:txBody>
      </p:sp>
    </p:spTree>
    <p:extLst>
      <p:ext uri="{BB962C8B-B14F-4D97-AF65-F5344CB8AC3E}">
        <p14:creationId xmlns:p14="http://schemas.microsoft.com/office/powerpoint/2010/main" val="255123178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222222"/>
        </a:solidFill>
        <a:effectLst/>
      </p:bgPr>
    </p:bg>
    <p:spTree>
      <p:nvGrpSpPr>
        <p:cNvPr id="1" name=""/>
        <p:cNvGrpSpPr/>
        <p:nvPr/>
      </p:nvGrpSpPr>
      <p:grpSpPr>
        <a:xfrm>
          <a:off x="0" y="0"/>
          <a:ext cx="0" cy="0"/>
          <a:chOff x="0" y="0"/>
          <a:chExt cx="0" cy="0"/>
        </a:xfrm>
      </p:grpSpPr>
      <p:sp>
        <p:nvSpPr>
          <p:cNvPr id="2" name="AutoShape 2"/>
          <p:cNvSpPr/>
          <p:nvPr/>
        </p:nvSpPr>
        <p:spPr>
          <a:xfrm flipV="1">
            <a:off x="13829439" y="-19949"/>
            <a:ext cx="0" cy="10306949"/>
          </a:xfrm>
          <a:prstGeom prst="line">
            <a:avLst/>
          </a:prstGeom>
          <a:ln w="9525" cap="flat">
            <a:solidFill>
              <a:srgbClr val="FFFFFF"/>
            </a:solidFill>
            <a:prstDash val="solid"/>
            <a:headEnd type="none" w="sm" len="sm"/>
            <a:tailEnd type="none" w="sm" len="sm"/>
          </a:ln>
        </p:spPr>
        <p:txBody>
          <a:bodyPr/>
          <a:lstStyle/>
          <a:p>
            <a:endParaRPr lang="en-US"/>
          </a:p>
        </p:txBody>
      </p:sp>
      <p:grpSp>
        <p:nvGrpSpPr>
          <p:cNvPr id="3" name="Group 3"/>
          <p:cNvGrpSpPr/>
          <p:nvPr/>
        </p:nvGrpSpPr>
        <p:grpSpPr>
          <a:xfrm>
            <a:off x="0" y="2089344"/>
            <a:ext cx="13824677" cy="7987676"/>
            <a:chOff x="0" y="0"/>
            <a:chExt cx="18432902" cy="10650235"/>
          </a:xfrm>
        </p:grpSpPr>
        <p:pic>
          <p:nvPicPr>
            <p:cNvPr id="4" name="Picture 4"/>
            <p:cNvPicPr>
              <a:picLocks noChangeAspect="1"/>
            </p:cNvPicPr>
            <p:nvPr/>
          </p:nvPicPr>
          <p:blipFill>
            <a:blip r:embed="rId2"/>
            <a:srcRect l="1142" r="1142"/>
            <a:stretch>
              <a:fillRect/>
            </a:stretch>
          </p:blipFill>
          <p:spPr>
            <a:xfrm>
              <a:off x="0" y="0"/>
              <a:ext cx="18432902" cy="10650235"/>
            </a:xfrm>
            <a:prstGeom prst="rect">
              <a:avLst/>
            </a:prstGeom>
          </p:spPr>
        </p:pic>
      </p:grpSp>
      <p:grpSp>
        <p:nvGrpSpPr>
          <p:cNvPr id="5" name="Group 5"/>
          <p:cNvGrpSpPr/>
          <p:nvPr/>
        </p:nvGrpSpPr>
        <p:grpSpPr>
          <a:xfrm>
            <a:off x="16780682" y="8798111"/>
            <a:ext cx="1012013" cy="1012013"/>
            <a:chOff x="0" y="0"/>
            <a:chExt cx="1349351" cy="1349351"/>
          </a:xfrm>
        </p:grpSpPr>
        <p:sp>
          <p:nvSpPr>
            <p:cNvPr id="6" name="AutoShape 6"/>
            <p:cNvSpPr/>
            <p:nvPr/>
          </p:nvSpPr>
          <p:spPr>
            <a:xfrm>
              <a:off x="0" y="681026"/>
              <a:ext cx="1349351" cy="0"/>
            </a:xfrm>
            <a:prstGeom prst="line">
              <a:avLst/>
            </a:prstGeom>
            <a:ln w="12700" cap="flat">
              <a:solidFill>
                <a:srgbClr val="FFFFFF"/>
              </a:solidFill>
              <a:prstDash val="solid"/>
              <a:headEnd type="none" w="sm" len="sm"/>
              <a:tailEnd type="none" w="sm" len="sm"/>
            </a:ln>
          </p:spPr>
          <p:txBody>
            <a:bodyPr/>
            <a:lstStyle/>
            <a:p>
              <a:endParaRPr lang="en-US"/>
            </a:p>
          </p:txBody>
        </p:sp>
        <p:sp>
          <p:nvSpPr>
            <p:cNvPr id="7" name="AutoShape 7"/>
            <p:cNvSpPr/>
            <p:nvPr/>
          </p:nvSpPr>
          <p:spPr>
            <a:xfrm flipV="1">
              <a:off x="668326" y="0"/>
              <a:ext cx="0" cy="1349351"/>
            </a:xfrm>
            <a:prstGeom prst="line">
              <a:avLst/>
            </a:prstGeom>
            <a:ln w="12700" cap="flat">
              <a:solidFill>
                <a:srgbClr val="FFFFFF"/>
              </a:solidFill>
              <a:prstDash val="solid"/>
              <a:headEnd type="none" w="sm" len="sm"/>
              <a:tailEnd type="none" w="sm" len="sm"/>
            </a:ln>
          </p:spPr>
          <p:txBody>
            <a:bodyPr/>
            <a:lstStyle/>
            <a:p>
              <a:endParaRPr lang="en-US"/>
            </a:p>
          </p:txBody>
        </p:sp>
      </p:grpSp>
      <p:sp>
        <p:nvSpPr>
          <p:cNvPr id="8" name="AutoShape 8"/>
          <p:cNvSpPr/>
          <p:nvPr/>
        </p:nvSpPr>
        <p:spPr>
          <a:xfrm>
            <a:off x="13834202" y="5327906"/>
            <a:ext cx="4582071" cy="0"/>
          </a:xfrm>
          <a:prstGeom prst="line">
            <a:avLst/>
          </a:prstGeom>
          <a:ln w="9525" cap="flat">
            <a:solidFill>
              <a:srgbClr val="FFFFFF"/>
            </a:solidFill>
            <a:prstDash val="solid"/>
            <a:headEnd type="none" w="sm" len="sm"/>
            <a:tailEnd type="none" w="sm" len="sm"/>
          </a:ln>
        </p:spPr>
        <p:txBody>
          <a:bodyPr/>
          <a:lstStyle/>
          <a:p>
            <a:endParaRPr lang="en-US"/>
          </a:p>
        </p:txBody>
      </p:sp>
      <p:sp>
        <p:nvSpPr>
          <p:cNvPr id="9" name="TextBox 9"/>
          <p:cNvSpPr txBox="1"/>
          <p:nvPr/>
        </p:nvSpPr>
        <p:spPr>
          <a:xfrm>
            <a:off x="631205" y="306325"/>
            <a:ext cx="8877045" cy="1359025"/>
          </a:xfrm>
          <a:prstGeom prst="rect">
            <a:avLst/>
          </a:prstGeom>
        </p:spPr>
        <p:txBody>
          <a:bodyPr lIns="0" tIns="0" rIns="0" bIns="0" rtlCol="0" anchor="t">
            <a:spAutoFit/>
          </a:bodyPr>
          <a:lstStyle/>
          <a:p>
            <a:pPr algn="l">
              <a:lnSpc>
                <a:spcPts val="5418"/>
              </a:lnSpc>
            </a:pPr>
            <a:r>
              <a:rPr lang="en-US" sz="3870">
                <a:solidFill>
                  <a:srgbClr val="FFFFFF"/>
                </a:solidFill>
                <a:latin typeface="Cy Grotesk Grand"/>
                <a:ea typeface="Cy Grotesk Grand"/>
                <a:cs typeface="Cy Grotesk Grand"/>
                <a:sym typeface="Cy Grotesk Grand"/>
              </a:rPr>
              <a:t>06 - Modern open-source projects</a:t>
            </a:r>
          </a:p>
        </p:txBody>
      </p:sp>
      <p:sp>
        <p:nvSpPr>
          <p:cNvPr id="10" name="TextBox 10"/>
          <p:cNvSpPr txBox="1"/>
          <p:nvPr/>
        </p:nvSpPr>
        <p:spPr>
          <a:xfrm>
            <a:off x="14329533" y="409404"/>
            <a:ext cx="3183696" cy="2703094"/>
          </a:xfrm>
          <a:prstGeom prst="rect">
            <a:avLst/>
          </a:prstGeom>
        </p:spPr>
        <p:txBody>
          <a:bodyPr lIns="0" tIns="0" rIns="0" bIns="0" rtlCol="0" anchor="t">
            <a:spAutoFit/>
          </a:bodyPr>
          <a:lstStyle/>
          <a:p>
            <a:pPr algn="l">
              <a:lnSpc>
                <a:spcPts val="4310"/>
              </a:lnSpc>
            </a:pPr>
            <a:r>
              <a:rPr lang="en-US" sz="3078">
                <a:solidFill>
                  <a:srgbClr val="FFFFFF"/>
                </a:solidFill>
                <a:latin typeface="Cy Grotesk Grand"/>
                <a:ea typeface="Cy Grotesk Grand"/>
                <a:cs typeface="Cy Grotesk Grand"/>
                <a:sym typeface="Cy Grotesk Grand"/>
              </a:rPr>
              <a:t>Serving is the act of starting each point in tennis</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222222"/>
        </a:solidFill>
        <a:effectLst/>
      </p:bgPr>
    </p:bg>
    <p:spTree>
      <p:nvGrpSpPr>
        <p:cNvPr id="1" name=""/>
        <p:cNvGrpSpPr/>
        <p:nvPr/>
      </p:nvGrpSpPr>
      <p:grpSpPr>
        <a:xfrm>
          <a:off x="0" y="0"/>
          <a:ext cx="0" cy="0"/>
          <a:chOff x="0" y="0"/>
          <a:chExt cx="0" cy="0"/>
        </a:xfrm>
      </p:grpSpPr>
      <p:sp>
        <p:nvSpPr>
          <p:cNvPr id="2" name="AutoShape 2"/>
          <p:cNvSpPr/>
          <p:nvPr/>
        </p:nvSpPr>
        <p:spPr>
          <a:xfrm flipV="1">
            <a:off x="0" y="2004749"/>
            <a:ext cx="18245812" cy="0"/>
          </a:xfrm>
          <a:prstGeom prst="line">
            <a:avLst/>
          </a:prstGeom>
          <a:ln w="9525" cap="flat">
            <a:solidFill>
              <a:srgbClr val="FFFFFF"/>
            </a:solidFill>
            <a:prstDash val="solid"/>
            <a:headEnd type="none" w="sm" len="sm"/>
            <a:tailEnd type="none" w="sm" len="sm"/>
          </a:ln>
        </p:spPr>
        <p:txBody>
          <a:bodyPr/>
          <a:lstStyle/>
          <a:p>
            <a:endParaRPr lang="en-US"/>
          </a:p>
        </p:txBody>
      </p:sp>
      <p:sp>
        <p:nvSpPr>
          <p:cNvPr id="3" name="AutoShape 3"/>
          <p:cNvSpPr/>
          <p:nvPr/>
        </p:nvSpPr>
        <p:spPr>
          <a:xfrm flipV="1">
            <a:off x="12962361" y="13264"/>
            <a:ext cx="0" cy="10273736"/>
          </a:xfrm>
          <a:prstGeom prst="line">
            <a:avLst/>
          </a:prstGeom>
          <a:ln w="9525" cap="flat">
            <a:solidFill>
              <a:srgbClr val="FFFFFF"/>
            </a:solidFill>
            <a:prstDash val="solid"/>
            <a:headEnd type="none" w="sm" len="sm"/>
            <a:tailEnd type="none" w="sm" len="sm"/>
          </a:ln>
        </p:spPr>
        <p:txBody>
          <a:bodyPr/>
          <a:lstStyle/>
          <a:p>
            <a:endParaRPr lang="en-US"/>
          </a:p>
        </p:txBody>
      </p:sp>
      <p:grpSp>
        <p:nvGrpSpPr>
          <p:cNvPr id="4" name="Group 4"/>
          <p:cNvGrpSpPr/>
          <p:nvPr/>
        </p:nvGrpSpPr>
        <p:grpSpPr>
          <a:xfrm>
            <a:off x="13333930" y="2383692"/>
            <a:ext cx="1012013" cy="1012013"/>
            <a:chOff x="0" y="0"/>
            <a:chExt cx="1349351" cy="1349351"/>
          </a:xfrm>
        </p:grpSpPr>
        <p:sp>
          <p:nvSpPr>
            <p:cNvPr id="5" name="AutoShape 5"/>
            <p:cNvSpPr/>
            <p:nvPr/>
          </p:nvSpPr>
          <p:spPr>
            <a:xfrm>
              <a:off x="0" y="681026"/>
              <a:ext cx="1349351" cy="0"/>
            </a:xfrm>
            <a:prstGeom prst="line">
              <a:avLst/>
            </a:prstGeom>
            <a:ln w="12700" cap="flat">
              <a:solidFill>
                <a:srgbClr val="FFFFFF"/>
              </a:solidFill>
              <a:prstDash val="solid"/>
              <a:headEnd type="none" w="sm" len="sm"/>
              <a:tailEnd type="none" w="sm" len="sm"/>
            </a:ln>
          </p:spPr>
          <p:txBody>
            <a:bodyPr/>
            <a:lstStyle/>
            <a:p>
              <a:endParaRPr lang="en-US"/>
            </a:p>
          </p:txBody>
        </p:sp>
        <p:sp>
          <p:nvSpPr>
            <p:cNvPr id="6" name="AutoShape 6"/>
            <p:cNvSpPr/>
            <p:nvPr/>
          </p:nvSpPr>
          <p:spPr>
            <a:xfrm flipV="1">
              <a:off x="668326" y="0"/>
              <a:ext cx="0" cy="1349351"/>
            </a:xfrm>
            <a:prstGeom prst="line">
              <a:avLst/>
            </a:prstGeom>
            <a:ln w="12700" cap="flat">
              <a:solidFill>
                <a:srgbClr val="FFFFFF"/>
              </a:solidFill>
              <a:prstDash val="solid"/>
              <a:headEnd type="none" w="sm" len="sm"/>
              <a:tailEnd type="none" w="sm" len="sm"/>
            </a:ln>
          </p:spPr>
          <p:txBody>
            <a:bodyPr/>
            <a:lstStyle/>
            <a:p>
              <a:endParaRPr lang="en-US"/>
            </a:p>
          </p:txBody>
        </p:sp>
      </p:grpSp>
      <p:sp>
        <p:nvSpPr>
          <p:cNvPr id="7" name="Freeform 7"/>
          <p:cNvSpPr/>
          <p:nvPr/>
        </p:nvSpPr>
        <p:spPr>
          <a:xfrm>
            <a:off x="15547290" y="2046444"/>
            <a:ext cx="2698522" cy="2698522"/>
          </a:xfrm>
          <a:custGeom>
            <a:avLst/>
            <a:gdLst/>
            <a:ahLst/>
            <a:cxnLst/>
            <a:rect l="l" t="t" r="r" b="b"/>
            <a:pathLst>
              <a:path w="2698522" h="2698522">
                <a:moveTo>
                  <a:pt x="0" y="0"/>
                </a:moveTo>
                <a:lnTo>
                  <a:pt x="2698522" y="0"/>
                </a:lnTo>
                <a:lnTo>
                  <a:pt x="2698522" y="2698522"/>
                </a:lnTo>
                <a:lnTo>
                  <a:pt x="0" y="2698522"/>
                </a:lnTo>
                <a:lnTo>
                  <a:pt x="0" y="0"/>
                </a:lnTo>
                <a:close/>
              </a:path>
            </a:pathLst>
          </a:custGeom>
          <a:blipFill>
            <a:blip r:embed="rId3"/>
            <a:stretch>
              <a:fillRect/>
            </a:stretch>
          </a:blipFill>
        </p:spPr>
        <p:txBody>
          <a:bodyPr/>
          <a:lstStyle/>
          <a:p>
            <a:endParaRPr lang="en-US"/>
          </a:p>
        </p:txBody>
      </p:sp>
      <p:sp>
        <p:nvSpPr>
          <p:cNvPr id="8" name="Freeform 8"/>
          <p:cNvSpPr/>
          <p:nvPr/>
        </p:nvSpPr>
        <p:spPr>
          <a:xfrm>
            <a:off x="13248403" y="5410341"/>
            <a:ext cx="3830987" cy="2394367"/>
          </a:xfrm>
          <a:custGeom>
            <a:avLst/>
            <a:gdLst/>
            <a:ahLst/>
            <a:cxnLst/>
            <a:rect l="l" t="t" r="r" b="b"/>
            <a:pathLst>
              <a:path w="3830987" h="2394367">
                <a:moveTo>
                  <a:pt x="0" y="0"/>
                </a:moveTo>
                <a:lnTo>
                  <a:pt x="3830987" y="0"/>
                </a:lnTo>
                <a:lnTo>
                  <a:pt x="3830987" y="2394367"/>
                </a:lnTo>
                <a:lnTo>
                  <a:pt x="0" y="2394367"/>
                </a:lnTo>
                <a:lnTo>
                  <a:pt x="0" y="0"/>
                </a:lnTo>
                <a:close/>
              </a:path>
            </a:pathLst>
          </a:custGeom>
          <a:blipFill>
            <a:blip r:embed="rId4"/>
            <a:stretch>
              <a:fillRect/>
            </a:stretch>
          </a:blipFill>
        </p:spPr>
        <p:txBody>
          <a:bodyPr/>
          <a:lstStyle/>
          <a:p>
            <a:endParaRPr lang="en-US"/>
          </a:p>
        </p:txBody>
      </p:sp>
      <p:sp>
        <p:nvSpPr>
          <p:cNvPr id="9" name="TextBox 9"/>
          <p:cNvSpPr txBox="1"/>
          <p:nvPr/>
        </p:nvSpPr>
        <p:spPr>
          <a:xfrm>
            <a:off x="744094" y="2908024"/>
            <a:ext cx="9783931" cy="3082926"/>
          </a:xfrm>
          <a:prstGeom prst="rect">
            <a:avLst/>
          </a:prstGeom>
        </p:spPr>
        <p:txBody>
          <a:bodyPr lIns="0" tIns="0" rIns="0" bIns="0" rtlCol="0" anchor="t">
            <a:spAutoFit/>
          </a:bodyPr>
          <a:lstStyle/>
          <a:p>
            <a:pPr marL="755644" lvl="1" indent="-377822" algn="l">
              <a:lnSpc>
                <a:spcPts val="4899"/>
              </a:lnSpc>
              <a:buFont typeface="Arial"/>
              <a:buChar char="•"/>
            </a:pPr>
            <a:r>
              <a:rPr lang="en-US" sz="3499" dirty="0">
                <a:solidFill>
                  <a:srgbClr val="FFFFFF"/>
                </a:solidFill>
                <a:latin typeface="Cy Grotesk Grand"/>
                <a:ea typeface="Cy Grotesk Grand"/>
                <a:cs typeface="Cy Grotesk Grand"/>
                <a:sym typeface="Cy Grotesk Grand"/>
              </a:rPr>
              <a:t>based on AGPL</a:t>
            </a:r>
          </a:p>
          <a:p>
            <a:pPr marL="755644" lvl="1" indent="-377822" algn="l">
              <a:lnSpc>
                <a:spcPts val="4899"/>
              </a:lnSpc>
              <a:buFont typeface="Arial"/>
              <a:buChar char="•"/>
            </a:pPr>
            <a:r>
              <a:rPr lang="en-US" sz="3499" dirty="0">
                <a:solidFill>
                  <a:srgbClr val="FFFFFF"/>
                </a:solidFill>
                <a:latin typeface="Cy Grotesk Grand"/>
                <a:ea typeface="Cy Grotesk Grand"/>
                <a:cs typeface="Cy Grotesk Grand"/>
                <a:sym typeface="Cy Grotesk Grand"/>
              </a:rPr>
              <a:t>NOT considered open-source by the open source initiative</a:t>
            </a:r>
          </a:p>
          <a:p>
            <a:pPr marL="1511288" lvl="2" indent="-503763" algn="l">
              <a:lnSpc>
                <a:spcPts val="4899"/>
              </a:lnSpc>
              <a:buFont typeface="Arial"/>
              <a:buChar char="⚬"/>
            </a:pPr>
            <a:r>
              <a:rPr lang="en-US" sz="3499" dirty="0">
                <a:solidFill>
                  <a:srgbClr val="FFFFFF"/>
                </a:solidFill>
                <a:latin typeface="Cy Grotesk Grand"/>
                <a:ea typeface="Cy Grotesk Grand"/>
                <a:cs typeface="Cy Grotesk Grand"/>
                <a:sym typeface="Cy Grotesk Grand"/>
              </a:rPr>
              <a:t>why is this?</a:t>
            </a:r>
          </a:p>
          <a:p>
            <a:pPr marL="755644" lvl="1" indent="-377822" algn="l">
              <a:lnSpc>
                <a:spcPts val="4899"/>
              </a:lnSpc>
              <a:buFont typeface="Arial"/>
              <a:buChar char="•"/>
            </a:pPr>
            <a:r>
              <a:rPr lang="en-US" sz="3499" dirty="0">
                <a:solidFill>
                  <a:srgbClr val="FFFFFF"/>
                </a:solidFill>
                <a:latin typeface="Cy Grotesk Grand"/>
                <a:ea typeface="Cy Grotesk Grand"/>
                <a:cs typeface="Cy Grotesk Grand"/>
                <a:sym typeface="Cy Grotesk Grand"/>
              </a:rPr>
              <a:t>drama, mostly</a:t>
            </a:r>
          </a:p>
        </p:txBody>
      </p:sp>
      <p:sp>
        <p:nvSpPr>
          <p:cNvPr id="10" name="TextBox 10"/>
          <p:cNvSpPr txBox="1"/>
          <p:nvPr/>
        </p:nvSpPr>
        <p:spPr>
          <a:xfrm>
            <a:off x="744094" y="603955"/>
            <a:ext cx="10460688" cy="779271"/>
          </a:xfrm>
          <a:prstGeom prst="rect">
            <a:avLst/>
          </a:prstGeom>
        </p:spPr>
        <p:txBody>
          <a:bodyPr lIns="0" tIns="0" rIns="0" bIns="0" rtlCol="0" anchor="t">
            <a:spAutoFit/>
          </a:bodyPr>
          <a:lstStyle/>
          <a:p>
            <a:pPr algn="l">
              <a:lnSpc>
                <a:spcPts val="6398"/>
              </a:lnSpc>
            </a:pPr>
            <a:r>
              <a:rPr lang="en-US" sz="4570">
                <a:solidFill>
                  <a:srgbClr val="FFFFFF"/>
                </a:solidFill>
                <a:latin typeface="Cy Grotesk Grand"/>
                <a:ea typeface="Cy Grotesk Grand"/>
                <a:cs typeface="Cy Grotesk Grand"/>
                <a:sym typeface="Cy Grotesk Grand"/>
              </a:rPr>
              <a:t>Server Side Public License</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222222"/>
        </a:solidFill>
        <a:effectLst/>
      </p:bgPr>
    </p:bg>
    <p:spTree>
      <p:nvGrpSpPr>
        <p:cNvPr id="1" name=""/>
        <p:cNvGrpSpPr/>
        <p:nvPr/>
      </p:nvGrpSpPr>
      <p:grpSpPr>
        <a:xfrm>
          <a:off x="0" y="0"/>
          <a:ext cx="0" cy="0"/>
          <a:chOff x="0" y="0"/>
          <a:chExt cx="0" cy="0"/>
        </a:xfrm>
      </p:grpSpPr>
      <p:sp>
        <p:nvSpPr>
          <p:cNvPr id="2" name="AutoShape 2"/>
          <p:cNvSpPr/>
          <p:nvPr/>
        </p:nvSpPr>
        <p:spPr>
          <a:xfrm flipV="1">
            <a:off x="0" y="2004749"/>
            <a:ext cx="18245812" cy="0"/>
          </a:xfrm>
          <a:prstGeom prst="line">
            <a:avLst/>
          </a:prstGeom>
          <a:ln w="9525" cap="flat">
            <a:solidFill>
              <a:srgbClr val="FFFFFF"/>
            </a:solidFill>
            <a:prstDash val="solid"/>
            <a:headEnd type="none" w="sm" len="sm"/>
            <a:tailEnd type="none" w="sm" len="sm"/>
          </a:ln>
        </p:spPr>
        <p:txBody>
          <a:bodyPr/>
          <a:lstStyle/>
          <a:p>
            <a:endParaRPr lang="en-US"/>
          </a:p>
        </p:txBody>
      </p:sp>
      <p:sp>
        <p:nvSpPr>
          <p:cNvPr id="3" name="AutoShape 3"/>
          <p:cNvSpPr/>
          <p:nvPr/>
        </p:nvSpPr>
        <p:spPr>
          <a:xfrm flipV="1">
            <a:off x="12962361" y="13264"/>
            <a:ext cx="0" cy="10273736"/>
          </a:xfrm>
          <a:prstGeom prst="line">
            <a:avLst/>
          </a:prstGeom>
          <a:ln w="9525" cap="flat">
            <a:solidFill>
              <a:srgbClr val="FFFFFF"/>
            </a:solidFill>
            <a:prstDash val="solid"/>
            <a:headEnd type="none" w="sm" len="sm"/>
            <a:tailEnd type="none" w="sm" len="sm"/>
          </a:ln>
        </p:spPr>
        <p:txBody>
          <a:bodyPr/>
          <a:lstStyle/>
          <a:p>
            <a:endParaRPr lang="en-US"/>
          </a:p>
        </p:txBody>
      </p:sp>
      <p:grpSp>
        <p:nvGrpSpPr>
          <p:cNvPr id="4" name="Group 4"/>
          <p:cNvGrpSpPr/>
          <p:nvPr/>
        </p:nvGrpSpPr>
        <p:grpSpPr>
          <a:xfrm>
            <a:off x="13333930" y="2383692"/>
            <a:ext cx="1012013" cy="1012013"/>
            <a:chOff x="0" y="0"/>
            <a:chExt cx="1349351" cy="1349351"/>
          </a:xfrm>
        </p:grpSpPr>
        <p:sp>
          <p:nvSpPr>
            <p:cNvPr id="5" name="AutoShape 5"/>
            <p:cNvSpPr/>
            <p:nvPr/>
          </p:nvSpPr>
          <p:spPr>
            <a:xfrm>
              <a:off x="0" y="681026"/>
              <a:ext cx="1349351" cy="0"/>
            </a:xfrm>
            <a:prstGeom prst="line">
              <a:avLst/>
            </a:prstGeom>
            <a:ln w="12700" cap="flat">
              <a:solidFill>
                <a:srgbClr val="FFFFFF"/>
              </a:solidFill>
              <a:prstDash val="solid"/>
              <a:headEnd type="none" w="sm" len="sm"/>
              <a:tailEnd type="none" w="sm" len="sm"/>
            </a:ln>
          </p:spPr>
          <p:txBody>
            <a:bodyPr/>
            <a:lstStyle/>
            <a:p>
              <a:endParaRPr lang="en-US"/>
            </a:p>
          </p:txBody>
        </p:sp>
        <p:sp>
          <p:nvSpPr>
            <p:cNvPr id="6" name="AutoShape 6"/>
            <p:cNvSpPr/>
            <p:nvPr/>
          </p:nvSpPr>
          <p:spPr>
            <a:xfrm flipV="1">
              <a:off x="668326" y="0"/>
              <a:ext cx="0" cy="1349351"/>
            </a:xfrm>
            <a:prstGeom prst="line">
              <a:avLst/>
            </a:prstGeom>
            <a:ln w="12700" cap="flat">
              <a:solidFill>
                <a:srgbClr val="FFFFFF"/>
              </a:solidFill>
              <a:prstDash val="solid"/>
              <a:headEnd type="none" w="sm" len="sm"/>
              <a:tailEnd type="none" w="sm" len="sm"/>
            </a:ln>
          </p:spPr>
          <p:txBody>
            <a:bodyPr/>
            <a:lstStyle/>
            <a:p>
              <a:endParaRPr lang="en-US"/>
            </a:p>
          </p:txBody>
        </p:sp>
      </p:grpSp>
      <p:sp>
        <p:nvSpPr>
          <p:cNvPr id="7" name="Freeform 7"/>
          <p:cNvSpPr/>
          <p:nvPr/>
        </p:nvSpPr>
        <p:spPr>
          <a:xfrm>
            <a:off x="15547290" y="2046444"/>
            <a:ext cx="2698522" cy="2698522"/>
          </a:xfrm>
          <a:custGeom>
            <a:avLst/>
            <a:gdLst/>
            <a:ahLst/>
            <a:cxnLst/>
            <a:rect l="l" t="t" r="r" b="b"/>
            <a:pathLst>
              <a:path w="2698522" h="2698522">
                <a:moveTo>
                  <a:pt x="0" y="0"/>
                </a:moveTo>
                <a:lnTo>
                  <a:pt x="2698522" y="0"/>
                </a:lnTo>
                <a:lnTo>
                  <a:pt x="2698522" y="2698522"/>
                </a:lnTo>
                <a:lnTo>
                  <a:pt x="0" y="2698522"/>
                </a:lnTo>
                <a:lnTo>
                  <a:pt x="0" y="0"/>
                </a:lnTo>
                <a:close/>
              </a:path>
            </a:pathLst>
          </a:custGeom>
          <a:blipFill>
            <a:blip r:embed="rId3"/>
            <a:stretch>
              <a:fillRect/>
            </a:stretch>
          </a:blipFill>
        </p:spPr>
        <p:txBody>
          <a:bodyPr/>
          <a:lstStyle/>
          <a:p>
            <a:endParaRPr lang="en-US"/>
          </a:p>
        </p:txBody>
      </p:sp>
      <p:sp>
        <p:nvSpPr>
          <p:cNvPr id="8" name="Freeform 8"/>
          <p:cNvSpPr/>
          <p:nvPr/>
        </p:nvSpPr>
        <p:spPr>
          <a:xfrm>
            <a:off x="13248403" y="5410341"/>
            <a:ext cx="3830987" cy="2394367"/>
          </a:xfrm>
          <a:custGeom>
            <a:avLst/>
            <a:gdLst/>
            <a:ahLst/>
            <a:cxnLst/>
            <a:rect l="l" t="t" r="r" b="b"/>
            <a:pathLst>
              <a:path w="3830987" h="2394367">
                <a:moveTo>
                  <a:pt x="0" y="0"/>
                </a:moveTo>
                <a:lnTo>
                  <a:pt x="3830987" y="0"/>
                </a:lnTo>
                <a:lnTo>
                  <a:pt x="3830987" y="2394367"/>
                </a:lnTo>
                <a:lnTo>
                  <a:pt x="0" y="2394367"/>
                </a:lnTo>
                <a:lnTo>
                  <a:pt x="0" y="0"/>
                </a:lnTo>
                <a:close/>
              </a:path>
            </a:pathLst>
          </a:custGeom>
          <a:blipFill>
            <a:blip r:embed="rId4"/>
            <a:stretch>
              <a:fillRect/>
            </a:stretch>
          </a:blipFill>
        </p:spPr>
        <p:txBody>
          <a:bodyPr/>
          <a:lstStyle/>
          <a:p>
            <a:endParaRPr lang="en-US"/>
          </a:p>
        </p:txBody>
      </p:sp>
      <p:sp>
        <p:nvSpPr>
          <p:cNvPr id="9" name="TextBox 9"/>
          <p:cNvSpPr txBox="1"/>
          <p:nvPr/>
        </p:nvSpPr>
        <p:spPr>
          <a:xfrm>
            <a:off x="744094" y="2908024"/>
            <a:ext cx="9783931" cy="2446182"/>
          </a:xfrm>
          <a:prstGeom prst="rect">
            <a:avLst/>
          </a:prstGeom>
        </p:spPr>
        <p:txBody>
          <a:bodyPr lIns="0" tIns="0" rIns="0" bIns="0" rtlCol="0" anchor="t">
            <a:spAutoFit/>
          </a:bodyPr>
          <a:lstStyle/>
          <a:p>
            <a:pPr marL="755644" lvl="1" indent="-377822" algn="l">
              <a:lnSpc>
                <a:spcPts val="4899"/>
              </a:lnSpc>
              <a:buFont typeface="Arial"/>
              <a:buChar char="•"/>
            </a:pPr>
            <a:r>
              <a:rPr lang="en-US" sz="3499" dirty="0">
                <a:solidFill>
                  <a:srgbClr val="FFFFFF"/>
                </a:solidFill>
                <a:latin typeface="Cy Grotesk Grand"/>
                <a:ea typeface="Cy Grotesk Grand"/>
                <a:cs typeface="Cy Grotesk Grand"/>
                <a:sym typeface="Cy Grotesk Grand"/>
              </a:rPr>
              <a:t>Prohibitive</a:t>
            </a:r>
          </a:p>
          <a:p>
            <a:pPr marL="755644" lvl="1" indent="-377822" algn="l">
              <a:lnSpc>
                <a:spcPts val="4899"/>
              </a:lnSpc>
              <a:buFont typeface="Arial"/>
              <a:buChar char="•"/>
            </a:pPr>
            <a:r>
              <a:rPr lang="en-US" sz="3499" dirty="0">
                <a:solidFill>
                  <a:srgbClr val="FFFFFF"/>
                </a:solidFill>
                <a:latin typeface="Cy Grotesk Grand"/>
                <a:ea typeface="Cy Grotesk Grand"/>
                <a:cs typeface="Cy Grotesk Grand"/>
                <a:sym typeface="Cy Grotesk Grand"/>
              </a:rPr>
              <a:t>Control</a:t>
            </a:r>
          </a:p>
          <a:p>
            <a:pPr marL="755644" lvl="1" indent="-377822" algn="l">
              <a:lnSpc>
                <a:spcPts val="4899"/>
              </a:lnSpc>
              <a:buFont typeface="Arial"/>
              <a:buChar char="•"/>
            </a:pPr>
            <a:r>
              <a:rPr lang="en-US" sz="3499" dirty="0">
                <a:solidFill>
                  <a:srgbClr val="FFFFFF"/>
                </a:solidFill>
                <a:latin typeface="Cy Grotesk Grand"/>
                <a:ea typeface="Cy Grotesk Grand"/>
                <a:cs typeface="Cy Grotesk Grand"/>
                <a:sym typeface="Cy Grotesk Grand"/>
              </a:rPr>
              <a:t>Competition</a:t>
            </a:r>
          </a:p>
          <a:p>
            <a:pPr marL="377822" lvl="1" algn="l">
              <a:lnSpc>
                <a:spcPts val="4899"/>
              </a:lnSpc>
            </a:pPr>
            <a:endParaRPr lang="en-US" sz="3499" dirty="0">
              <a:solidFill>
                <a:srgbClr val="FFFFFF"/>
              </a:solidFill>
              <a:latin typeface="Cy Grotesk Grand"/>
              <a:ea typeface="Cy Grotesk Grand"/>
              <a:cs typeface="Cy Grotesk Grand"/>
              <a:sym typeface="Cy Grotesk Grand"/>
            </a:endParaRPr>
          </a:p>
        </p:txBody>
      </p:sp>
      <p:sp>
        <p:nvSpPr>
          <p:cNvPr id="10" name="TextBox 10"/>
          <p:cNvSpPr txBox="1"/>
          <p:nvPr/>
        </p:nvSpPr>
        <p:spPr>
          <a:xfrm>
            <a:off x="744094" y="232256"/>
            <a:ext cx="10460688" cy="1553502"/>
          </a:xfrm>
          <a:prstGeom prst="rect">
            <a:avLst/>
          </a:prstGeom>
        </p:spPr>
        <p:txBody>
          <a:bodyPr lIns="0" tIns="0" rIns="0" bIns="0" rtlCol="0" anchor="t">
            <a:spAutoFit/>
          </a:bodyPr>
          <a:lstStyle/>
          <a:p>
            <a:pPr algn="l">
              <a:lnSpc>
                <a:spcPts val="6398"/>
              </a:lnSpc>
            </a:pPr>
            <a:r>
              <a:rPr lang="en-US" sz="4570" dirty="0">
                <a:solidFill>
                  <a:srgbClr val="FFFFFF"/>
                </a:solidFill>
                <a:latin typeface="Cy Grotesk Grand"/>
                <a:ea typeface="Cy Grotesk Grand"/>
                <a:cs typeface="Cy Grotesk Grand"/>
                <a:sym typeface="Cy Grotesk Grand"/>
              </a:rPr>
              <a:t>Why does SSPL actually matter?</a:t>
            </a:r>
          </a:p>
        </p:txBody>
      </p:sp>
    </p:spTree>
    <p:extLst>
      <p:ext uri="{BB962C8B-B14F-4D97-AF65-F5344CB8AC3E}">
        <p14:creationId xmlns:p14="http://schemas.microsoft.com/office/powerpoint/2010/main" val="415809700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222222"/>
        </a:solidFill>
        <a:effectLst/>
      </p:bgPr>
    </p:bg>
    <p:spTree>
      <p:nvGrpSpPr>
        <p:cNvPr id="1" name=""/>
        <p:cNvGrpSpPr/>
        <p:nvPr/>
      </p:nvGrpSpPr>
      <p:grpSpPr>
        <a:xfrm>
          <a:off x="0" y="0"/>
          <a:ext cx="0" cy="0"/>
          <a:chOff x="0" y="0"/>
          <a:chExt cx="0" cy="0"/>
        </a:xfrm>
      </p:grpSpPr>
      <p:sp>
        <p:nvSpPr>
          <p:cNvPr id="2" name="AutoShape 2"/>
          <p:cNvSpPr/>
          <p:nvPr/>
        </p:nvSpPr>
        <p:spPr>
          <a:xfrm flipV="1">
            <a:off x="3028953" y="25551"/>
            <a:ext cx="0" cy="10196778"/>
          </a:xfrm>
          <a:prstGeom prst="line">
            <a:avLst/>
          </a:prstGeom>
          <a:ln w="9525" cap="flat">
            <a:solidFill>
              <a:srgbClr val="FFFFFF"/>
            </a:solidFill>
            <a:prstDash val="solid"/>
            <a:headEnd type="none" w="sm" len="sm"/>
            <a:tailEnd type="none" w="sm" len="sm"/>
          </a:ln>
        </p:spPr>
        <p:txBody>
          <a:bodyPr/>
          <a:lstStyle/>
          <a:p>
            <a:endParaRPr lang="en-US"/>
          </a:p>
        </p:txBody>
      </p:sp>
      <p:sp>
        <p:nvSpPr>
          <p:cNvPr id="3" name="AutoShape 3"/>
          <p:cNvSpPr/>
          <p:nvPr/>
        </p:nvSpPr>
        <p:spPr>
          <a:xfrm>
            <a:off x="0" y="1899902"/>
            <a:ext cx="18311910" cy="0"/>
          </a:xfrm>
          <a:prstGeom prst="line">
            <a:avLst/>
          </a:prstGeom>
          <a:ln w="9525" cap="flat">
            <a:solidFill>
              <a:srgbClr val="FFFFFF"/>
            </a:solidFill>
            <a:prstDash val="solid"/>
            <a:headEnd type="none" w="sm" len="sm"/>
            <a:tailEnd type="none" w="sm" len="sm"/>
          </a:ln>
        </p:spPr>
        <p:txBody>
          <a:bodyPr/>
          <a:lstStyle/>
          <a:p>
            <a:endParaRPr lang="en-US"/>
          </a:p>
        </p:txBody>
      </p:sp>
      <p:sp>
        <p:nvSpPr>
          <p:cNvPr id="4" name="Freeform 4"/>
          <p:cNvSpPr/>
          <p:nvPr/>
        </p:nvSpPr>
        <p:spPr>
          <a:xfrm>
            <a:off x="3770125" y="2523790"/>
            <a:ext cx="4516763" cy="6681602"/>
          </a:xfrm>
          <a:custGeom>
            <a:avLst/>
            <a:gdLst/>
            <a:ahLst/>
            <a:cxnLst/>
            <a:rect l="l" t="t" r="r" b="b"/>
            <a:pathLst>
              <a:path w="4516763" h="6681602">
                <a:moveTo>
                  <a:pt x="0" y="0"/>
                </a:moveTo>
                <a:lnTo>
                  <a:pt x="4516763" y="0"/>
                </a:lnTo>
                <a:lnTo>
                  <a:pt x="4516763" y="6681602"/>
                </a:lnTo>
                <a:lnTo>
                  <a:pt x="0" y="6681602"/>
                </a:lnTo>
                <a:lnTo>
                  <a:pt x="0" y="0"/>
                </a:lnTo>
                <a:close/>
              </a:path>
            </a:pathLst>
          </a:custGeom>
          <a:blipFill>
            <a:blip r:embed="rId2"/>
            <a:stretch>
              <a:fillRect/>
            </a:stretch>
          </a:blipFill>
        </p:spPr>
        <p:txBody>
          <a:bodyPr/>
          <a:lstStyle/>
          <a:p>
            <a:endParaRPr lang="en-US"/>
          </a:p>
        </p:txBody>
      </p:sp>
      <p:sp>
        <p:nvSpPr>
          <p:cNvPr id="5" name="Freeform 5"/>
          <p:cNvSpPr/>
          <p:nvPr/>
        </p:nvSpPr>
        <p:spPr>
          <a:xfrm>
            <a:off x="9020313" y="1988353"/>
            <a:ext cx="4918766" cy="6955714"/>
          </a:xfrm>
          <a:custGeom>
            <a:avLst/>
            <a:gdLst/>
            <a:ahLst/>
            <a:cxnLst/>
            <a:rect l="l" t="t" r="r" b="b"/>
            <a:pathLst>
              <a:path w="4918766" h="6955714">
                <a:moveTo>
                  <a:pt x="0" y="0"/>
                </a:moveTo>
                <a:lnTo>
                  <a:pt x="4918767" y="0"/>
                </a:lnTo>
                <a:lnTo>
                  <a:pt x="4918767" y="6955714"/>
                </a:lnTo>
                <a:lnTo>
                  <a:pt x="0" y="6955714"/>
                </a:lnTo>
                <a:lnTo>
                  <a:pt x="0" y="0"/>
                </a:lnTo>
                <a:close/>
              </a:path>
            </a:pathLst>
          </a:custGeom>
          <a:blipFill>
            <a:blip r:embed="rId3"/>
            <a:stretch>
              <a:fillRect/>
            </a:stretch>
          </a:blipFill>
        </p:spPr>
        <p:txBody>
          <a:bodyPr/>
          <a:lstStyle/>
          <a:p>
            <a:endParaRPr lang="en-US"/>
          </a:p>
        </p:txBody>
      </p:sp>
      <p:sp>
        <p:nvSpPr>
          <p:cNvPr id="6" name="Freeform 6"/>
          <p:cNvSpPr/>
          <p:nvPr/>
        </p:nvSpPr>
        <p:spPr>
          <a:xfrm>
            <a:off x="12877090" y="4110149"/>
            <a:ext cx="4382210" cy="5750931"/>
          </a:xfrm>
          <a:custGeom>
            <a:avLst/>
            <a:gdLst/>
            <a:ahLst/>
            <a:cxnLst/>
            <a:rect l="l" t="t" r="r" b="b"/>
            <a:pathLst>
              <a:path w="4382210" h="5750931">
                <a:moveTo>
                  <a:pt x="0" y="0"/>
                </a:moveTo>
                <a:lnTo>
                  <a:pt x="4382210" y="0"/>
                </a:lnTo>
                <a:lnTo>
                  <a:pt x="4382210" y="5750931"/>
                </a:lnTo>
                <a:lnTo>
                  <a:pt x="0" y="5750931"/>
                </a:lnTo>
                <a:lnTo>
                  <a:pt x="0" y="0"/>
                </a:lnTo>
                <a:close/>
              </a:path>
            </a:pathLst>
          </a:custGeom>
          <a:blipFill>
            <a:blip r:embed="rId4"/>
            <a:stretch>
              <a:fillRect/>
            </a:stretch>
          </a:blipFill>
        </p:spPr>
        <p:txBody>
          <a:bodyPr/>
          <a:lstStyle/>
          <a:p>
            <a:endParaRPr lang="en-US"/>
          </a:p>
        </p:txBody>
      </p:sp>
      <p:sp>
        <p:nvSpPr>
          <p:cNvPr id="7" name="Freeform 7"/>
          <p:cNvSpPr/>
          <p:nvPr/>
        </p:nvSpPr>
        <p:spPr>
          <a:xfrm>
            <a:off x="6899154" y="4110149"/>
            <a:ext cx="3569954" cy="5514863"/>
          </a:xfrm>
          <a:custGeom>
            <a:avLst/>
            <a:gdLst/>
            <a:ahLst/>
            <a:cxnLst/>
            <a:rect l="l" t="t" r="r" b="b"/>
            <a:pathLst>
              <a:path w="3569954" h="5514863">
                <a:moveTo>
                  <a:pt x="0" y="0"/>
                </a:moveTo>
                <a:lnTo>
                  <a:pt x="3569954" y="0"/>
                </a:lnTo>
                <a:lnTo>
                  <a:pt x="3569954" y="5514862"/>
                </a:lnTo>
                <a:lnTo>
                  <a:pt x="0" y="5514862"/>
                </a:lnTo>
                <a:lnTo>
                  <a:pt x="0" y="0"/>
                </a:lnTo>
                <a:close/>
              </a:path>
            </a:pathLst>
          </a:custGeom>
          <a:blipFill>
            <a:blip r:embed="rId5"/>
            <a:stretch>
              <a:fillRect/>
            </a:stretch>
          </a:blipFill>
        </p:spPr>
        <p:txBody>
          <a:bodyPr/>
          <a:lstStyle/>
          <a:p>
            <a:endParaRPr lang="en-US"/>
          </a:p>
        </p:txBody>
      </p:sp>
      <p:sp>
        <p:nvSpPr>
          <p:cNvPr id="8" name="TextBox 8"/>
          <p:cNvSpPr txBox="1"/>
          <p:nvPr/>
        </p:nvSpPr>
        <p:spPr>
          <a:xfrm>
            <a:off x="3924688" y="603955"/>
            <a:ext cx="13508203" cy="673225"/>
          </a:xfrm>
          <a:prstGeom prst="rect">
            <a:avLst/>
          </a:prstGeom>
        </p:spPr>
        <p:txBody>
          <a:bodyPr lIns="0" tIns="0" rIns="0" bIns="0" rtlCol="0" anchor="t">
            <a:spAutoFit/>
          </a:bodyPr>
          <a:lstStyle/>
          <a:p>
            <a:pPr algn="r">
              <a:lnSpc>
                <a:spcPts val="5418"/>
              </a:lnSpc>
            </a:pPr>
            <a:r>
              <a:rPr lang="en-US" sz="3870">
                <a:solidFill>
                  <a:srgbClr val="FFFFFF"/>
                </a:solidFill>
                <a:latin typeface="Cy Grotesk Grand"/>
                <a:ea typeface="Cy Grotesk Grand"/>
                <a:cs typeface="Cy Grotesk Grand"/>
                <a:sym typeface="Cy Grotesk Grand"/>
              </a:rPr>
              <a:t>Dive Deep into Open Source</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222222"/>
        </a:solidFill>
        <a:effectLst/>
      </p:bgPr>
    </p:bg>
    <p:spTree>
      <p:nvGrpSpPr>
        <p:cNvPr id="1" name=""/>
        <p:cNvGrpSpPr/>
        <p:nvPr/>
      </p:nvGrpSpPr>
      <p:grpSpPr>
        <a:xfrm>
          <a:off x="0" y="0"/>
          <a:ext cx="0" cy="0"/>
          <a:chOff x="0" y="0"/>
          <a:chExt cx="0" cy="0"/>
        </a:xfrm>
      </p:grpSpPr>
      <p:sp>
        <p:nvSpPr>
          <p:cNvPr id="4" name="TextBox 4"/>
          <p:cNvSpPr txBox="1"/>
          <p:nvPr/>
        </p:nvSpPr>
        <p:spPr>
          <a:xfrm>
            <a:off x="744094" y="589029"/>
            <a:ext cx="8877045" cy="618631"/>
          </a:xfrm>
          <a:prstGeom prst="rect">
            <a:avLst/>
          </a:prstGeom>
        </p:spPr>
        <p:txBody>
          <a:bodyPr lIns="0" tIns="0" rIns="0" bIns="0" rtlCol="0" anchor="t">
            <a:spAutoFit/>
          </a:bodyPr>
          <a:lstStyle/>
          <a:p>
            <a:pPr algn="l">
              <a:lnSpc>
                <a:spcPts val="5418"/>
              </a:lnSpc>
            </a:pPr>
            <a:endParaRPr lang="en-US" sz="3870" dirty="0">
              <a:solidFill>
                <a:srgbClr val="FFFFFF"/>
              </a:solidFill>
              <a:latin typeface="Cy Grotesk Grand"/>
              <a:ea typeface="Cy Grotesk Grand"/>
              <a:cs typeface="Cy Grotesk Grand"/>
              <a:sym typeface="Cy Grotesk Grand"/>
            </a:endParaRPr>
          </a:p>
        </p:txBody>
      </p:sp>
      <p:sp>
        <p:nvSpPr>
          <p:cNvPr id="3" name="TextBox 2">
            <a:extLst>
              <a:ext uri="{FF2B5EF4-FFF2-40B4-BE49-F238E27FC236}">
                <a16:creationId xmlns:a16="http://schemas.microsoft.com/office/drawing/2014/main" id="{79A3556E-9464-39F8-BDB4-B512F70A0938}"/>
              </a:ext>
            </a:extLst>
          </p:cNvPr>
          <p:cNvSpPr txBox="1"/>
          <p:nvPr/>
        </p:nvSpPr>
        <p:spPr>
          <a:xfrm>
            <a:off x="990600" y="4914900"/>
            <a:ext cx="184731" cy="369332"/>
          </a:xfrm>
          <a:prstGeom prst="rect">
            <a:avLst/>
          </a:prstGeom>
          <a:noFill/>
        </p:spPr>
        <p:txBody>
          <a:bodyPr wrap="none" rtlCol="0">
            <a:spAutoFit/>
          </a:bodyPr>
          <a:lstStyle/>
          <a:p>
            <a:endParaRPr lang="en-US" dirty="0"/>
          </a:p>
        </p:txBody>
      </p:sp>
      <p:sp>
        <p:nvSpPr>
          <p:cNvPr id="6" name="TextBox 4">
            <a:extLst>
              <a:ext uri="{FF2B5EF4-FFF2-40B4-BE49-F238E27FC236}">
                <a16:creationId xmlns:a16="http://schemas.microsoft.com/office/drawing/2014/main" id="{481113E3-5B30-447B-3967-5DA1BFA265CD}"/>
              </a:ext>
            </a:extLst>
          </p:cNvPr>
          <p:cNvSpPr txBox="1"/>
          <p:nvPr/>
        </p:nvSpPr>
        <p:spPr>
          <a:xfrm>
            <a:off x="2070218" y="4901435"/>
            <a:ext cx="14147563" cy="765594"/>
          </a:xfrm>
          <a:prstGeom prst="rect">
            <a:avLst/>
          </a:prstGeom>
        </p:spPr>
        <p:txBody>
          <a:bodyPr wrap="square" lIns="0" tIns="0" rIns="0" bIns="0" rtlCol="0" anchor="t">
            <a:spAutoFit/>
          </a:bodyPr>
          <a:lstStyle/>
          <a:p>
            <a:pPr algn="l">
              <a:lnSpc>
                <a:spcPts val="5418"/>
              </a:lnSpc>
            </a:pPr>
            <a:r>
              <a:rPr lang="en-US" sz="9600" dirty="0">
                <a:solidFill>
                  <a:srgbClr val="FFFFFF"/>
                </a:solidFill>
                <a:latin typeface="Cy Grotesk Grand"/>
                <a:ea typeface="Cy Grotesk Grand"/>
                <a:cs typeface="Cy Grotesk Grand"/>
                <a:sym typeface="Cy Grotesk Grand"/>
              </a:rPr>
              <a:t>Literally all of you</a:t>
            </a:r>
          </a:p>
        </p:txBody>
      </p:sp>
    </p:spTree>
    <p:extLst>
      <p:ext uri="{BB962C8B-B14F-4D97-AF65-F5344CB8AC3E}">
        <p14:creationId xmlns:p14="http://schemas.microsoft.com/office/powerpoint/2010/main" val="195508571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222222"/>
        </a:solidFill>
        <a:effectLst/>
      </p:bgPr>
    </p:bg>
    <p:spTree>
      <p:nvGrpSpPr>
        <p:cNvPr id="1" name=""/>
        <p:cNvGrpSpPr/>
        <p:nvPr/>
      </p:nvGrpSpPr>
      <p:grpSpPr>
        <a:xfrm>
          <a:off x="0" y="0"/>
          <a:ext cx="0" cy="0"/>
          <a:chOff x="0" y="0"/>
          <a:chExt cx="0" cy="0"/>
        </a:xfrm>
      </p:grpSpPr>
      <p:sp>
        <p:nvSpPr>
          <p:cNvPr id="2" name="AutoShape 2"/>
          <p:cNvSpPr/>
          <p:nvPr/>
        </p:nvSpPr>
        <p:spPr>
          <a:xfrm flipV="1">
            <a:off x="14293153" y="15"/>
            <a:ext cx="0" cy="10286985"/>
          </a:xfrm>
          <a:prstGeom prst="line">
            <a:avLst/>
          </a:prstGeom>
          <a:ln w="9525" cap="flat">
            <a:solidFill>
              <a:srgbClr val="FFFFFF"/>
            </a:solidFill>
            <a:prstDash val="solid"/>
            <a:headEnd type="none" w="sm" len="sm"/>
            <a:tailEnd type="none" w="sm" len="sm"/>
          </a:ln>
        </p:spPr>
        <p:txBody>
          <a:bodyPr/>
          <a:lstStyle/>
          <a:p>
            <a:endParaRPr lang="en-US"/>
          </a:p>
        </p:txBody>
      </p:sp>
      <p:sp>
        <p:nvSpPr>
          <p:cNvPr id="3" name="AutoShape 3"/>
          <p:cNvSpPr/>
          <p:nvPr/>
        </p:nvSpPr>
        <p:spPr>
          <a:xfrm flipV="1">
            <a:off x="3979511" y="15"/>
            <a:ext cx="0" cy="10286985"/>
          </a:xfrm>
          <a:prstGeom prst="line">
            <a:avLst/>
          </a:prstGeom>
          <a:ln w="9525" cap="flat">
            <a:solidFill>
              <a:srgbClr val="FFFFFF"/>
            </a:solidFill>
            <a:prstDash val="solid"/>
            <a:headEnd type="none" w="sm" len="sm"/>
            <a:tailEnd type="none" w="sm" len="sm"/>
          </a:ln>
        </p:spPr>
        <p:txBody>
          <a:bodyPr/>
          <a:lstStyle/>
          <a:p>
            <a:endParaRPr lang="en-US"/>
          </a:p>
        </p:txBody>
      </p:sp>
      <p:sp>
        <p:nvSpPr>
          <p:cNvPr id="4" name="AutoShape 4"/>
          <p:cNvSpPr/>
          <p:nvPr/>
        </p:nvSpPr>
        <p:spPr>
          <a:xfrm flipV="1">
            <a:off x="-8518" y="5148263"/>
            <a:ext cx="18274385" cy="0"/>
          </a:xfrm>
          <a:prstGeom prst="line">
            <a:avLst/>
          </a:prstGeom>
          <a:ln w="9525" cap="flat">
            <a:solidFill>
              <a:srgbClr val="FFFFFF"/>
            </a:solidFill>
            <a:prstDash val="solid"/>
            <a:headEnd type="none" w="sm" len="sm"/>
            <a:tailEnd type="none" w="sm" len="sm"/>
          </a:ln>
        </p:spPr>
        <p:txBody>
          <a:bodyPr/>
          <a:lstStyle/>
          <a:p>
            <a:endParaRPr lang="en-US"/>
          </a:p>
        </p:txBody>
      </p:sp>
      <p:sp>
        <p:nvSpPr>
          <p:cNvPr id="5" name="AutoShape 5"/>
          <p:cNvSpPr/>
          <p:nvPr/>
        </p:nvSpPr>
        <p:spPr>
          <a:xfrm flipV="1">
            <a:off x="-8518" y="2060824"/>
            <a:ext cx="18274385" cy="0"/>
          </a:xfrm>
          <a:prstGeom prst="line">
            <a:avLst/>
          </a:prstGeom>
          <a:ln w="9525" cap="flat">
            <a:solidFill>
              <a:srgbClr val="FFFFFF"/>
            </a:solidFill>
            <a:prstDash val="solid"/>
            <a:headEnd type="none" w="sm" len="sm"/>
            <a:tailEnd type="none" w="sm" len="sm"/>
          </a:ln>
        </p:spPr>
        <p:txBody>
          <a:bodyPr/>
          <a:lstStyle/>
          <a:p>
            <a:endParaRPr lang="en-US"/>
          </a:p>
        </p:txBody>
      </p:sp>
      <p:sp>
        <p:nvSpPr>
          <p:cNvPr id="6" name="Freeform 6"/>
          <p:cNvSpPr/>
          <p:nvPr/>
        </p:nvSpPr>
        <p:spPr>
          <a:xfrm>
            <a:off x="6209296" y="15"/>
            <a:ext cx="5869408" cy="10286985"/>
          </a:xfrm>
          <a:custGeom>
            <a:avLst/>
            <a:gdLst/>
            <a:ahLst/>
            <a:cxnLst/>
            <a:rect l="l" t="t" r="r" b="b"/>
            <a:pathLst>
              <a:path w="5869408" h="10286985">
                <a:moveTo>
                  <a:pt x="0" y="0"/>
                </a:moveTo>
                <a:lnTo>
                  <a:pt x="5869408" y="0"/>
                </a:lnTo>
                <a:lnTo>
                  <a:pt x="5869408" y="10286985"/>
                </a:lnTo>
                <a:lnTo>
                  <a:pt x="0" y="10286985"/>
                </a:lnTo>
                <a:lnTo>
                  <a:pt x="0" y="0"/>
                </a:lnTo>
                <a:close/>
              </a:path>
            </a:pathLst>
          </a:custGeom>
          <a:blipFill>
            <a:blip r:embed="rId2"/>
            <a:stretch>
              <a:fillRect l="-10313" t="-3497" r="-10313"/>
            </a:stretch>
          </a:blipFill>
        </p:spPr>
        <p:txBody>
          <a:bodyPr/>
          <a:lstStyle/>
          <a:p>
            <a:endParaRPr lang="en-US"/>
          </a:p>
        </p:txBody>
      </p:sp>
      <p:sp>
        <p:nvSpPr>
          <p:cNvPr id="7" name="TextBox 7"/>
          <p:cNvSpPr txBox="1"/>
          <p:nvPr/>
        </p:nvSpPr>
        <p:spPr>
          <a:xfrm>
            <a:off x="4284402" y="2419484"/>
            <a:ext cx="9719195" cy="1293058"/>
          </a:xfrm>
          <a:prstGeom prst="rect">
            <a:avLst/>
          </a:prstGeom>
        </p:spPr>
        <p:txBody>
          <a:bodyPr lIns="0" tIns="0" rIns="0" bIns="0" rtlCol="0" anchor="t">
            <a:spAutoFit/>
          </a:bodyPr>
          <a:lstStyle/>
          <a:p>
            <a:pPr algn="ctr">
              <a:lnSpc>
                <a:spcPts val="9959"/>
              </a:lnSpc>
            </a:pPr>
            <a:r>
              <a:rPr lang="en-US" sz="9221">
                <a:solidFill>
                  <a:srgbClr val="FFFFFF"/>
                </a:solidFill>
                <a:latin typeface="Cy Grotesk Grand"/>
                <a:ea typeface="Cy Grotesk Grand"/>
                <a:cs typeface="Cy Grotesk Grand"/>
                <a:sym typeface="Cy Grotesk Grand"/>
              </a:rPr>
              <a:t>0x00</a:t>
            </a:r>
          </a:p>
        </p:txBody>
      </p:sp>
      <p:sp>
        <p:nvSpPr>
          <p:cNvPr id="8" name="TextBox 8"/>
          <p:cNvSpPr txBox="1"/>
          <p:nvPr/>
        </p:nvSpPr>
        <p:spPr>
          <a:xfrm>
            <a:off x="6003266" y="4493787"/>
            <a:ext cx="6266133" cy="464012"/>
          </a:xfrm>
          <a:prstGeom prst="rect">
            <a:avLst/>
          </a:prstGeom>
        </p:spPr>
        <p:txBody>
          <a:bodyPr lIns="0" tIns="0" rIns="0" bIns="0" rtlCol="0" anchor="t">
            <a:spAutoFit/>
          </a:bodyPr>
          <a:lstStyle/>
          <a:p>
            <a:pPr algn="ctr">
              <a:lnSpc>
                <a:spcPts val="3824"/>
              </a:lnSpc>
            </a:pPr>
            <a:r>
              <a:rPr lang="en-US" sz="2731">
                <a:solidFill>
                  <a:srgbClr val="FFFFFF"/>
                </a:solidFill>
                <a:latin typeface="Cy Grotesk Grand"/>
                <a:ea typeface="Cy Grotesk Grand"/>
                <a:cs typeface="Cy Grotesk Grand"/>
                <a:sym typeface="Cy Grotesk Grand"/>
              </a:rPr>
              <a:t>Jacob Latonis</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222222"/>
        </a:solidFill>
        <a:effectLst/>
      </p:bgPr>
    </p:bg>
    <p:spTree>
      <p:nvGrpSpPr>
        <p:cNvPr id="1" name=""/>
        <p:cNvGrpSpPr/>
        <p:nvPr/>
      </p:nvGrpSpPr>
      <p:grpSpPr>
        <a:xfrm>
          <a:off x="0" y="0"/>
          <a:ext cx="0" cy="0"/>
          <a:chOff x="0" y="0"/>
          <a:chExt cx="0" cy="0"/>
        </a:xfrm>
      </p:grpSpPr>
      <p:sp>
        <p:nvSpPr>
          <p:cNvPr id="2" name="AutoShape 2"/>
          <p:cNvSpPr/>
          <p:nvPr/>
        </p:nvSpPr>
        <p:spPr>
          <a:xfrm flipV="1">
            <a:off x="13829439" y="-19949"/>
            <a:ext cx="0" cy="10306949"/>
          </a:xfrm>
          <a:prstGeom prst="line">
            <a:avLst/>
          </a:prstGeom>
          <a:ln w="9525" cap="flat">
            <a:solidFill>
              <a:srgbClr val="FFFFFF"/>
            </a:solidFill>
            <a:prstDash val="solid"/>
            <a:headEnd type="none" w="sm" len="sm"/>
            <a:tailEnd type="none" w="sm" len="sm"/>
          </a:ln>
        </p:spPr>
        <p:txBody>
          <a:bodyPr/>
          <a:lstStyle/>
          <a:p>
            <a:endParaRPr lang="en-US"/>
          </a:p>
        </p:txBody>
      </p:sp>
      <p:grpSp>
        <p:nvGrpSpPr>
          <p:cNvPr id="3" name="Group 3"/>
          <p:cNvGrpSpPr/>
          <p:nvPr/>
        </p:nvGrpSpPr>
        <p:grpSpPr>
          <a:xfrm>
            <a:off x="0" y="2089344"/>
            <a:ext cx="13824677" cy="3233800"/>
            <a:chOff x="0" y="0"/>
            <a:chExt cx="18432902" cy="4311733"/>
          </a:xfrm>
        </p:grpSpPr>
        <p:pic>
          <p:nvPicPr>
            <p:cNvPr id="4" name="Picture 4"/>
            <p:cNvPicPr>
              <a:picLocks noChangeAspect="1"/>
            </p:cNvPicPr>
            <p:nvPr/>
          </p:nvPicPr>
          <p:blipFill>
            <a:blip r:embed="rId2"/>
            <a:srcRect t="29436" b="29436"/>
            <a:stretch>
              <a:fillRect/>
            </a:stretch>
          </p:blipFill>
          <p:spPr>
            <a:xfrm>
              <a:off x="0" y="0"/>
              <a:ext cx="18432902" cy="4311733"/>
            </a:xfrm>
            <a:prstGeom prst="rect">
              <a:avLst/>
            </a:prstGeom>
          </p:spPr>
        </p:pic>
      </p:grpSp>
      <p:grpSp>
        <p:nvGrpSpPr>
          <p:cNvPr id="5" name="Group 5"/>
          <p:cNvGrpSpPr/>
          <p:nvPr/>
        </p:nvGrpSpPr>
        <p:grpSpPr>
          <a:xfrm>
            <a:off x="16780682" y="8798111"/>
            <a:ext cx="1012013" cy="1012013"/>
            <a:chOff x="0" y="0"/>
            <a:chExt cx="1349351" cy="1349351"/>
          </a:xfrm>
        </p:grpSpPr>
        <p:sp>
          <p:nvSpPr>
            <p:cNvPr id="6" name="AutoShape 6"/>
            <p:cNvSpPr/>
            <p:nvPr/>
          </p:nvSpPr>
          <p:spPr>
            <a:xfrm>
              <a:off x="0" y="681026"/>
              <a:ext cx="1349351" cy="0"/>
            </a:xfrm>
            <a:prstGeom prst="line">
              <a:avLst/>
            </a:prstGeom>
            <a:ln w="12700" cap="flat">
              <a:solidFill>
                <a:srgbClr val="FFFFFF"/>
              </a:solidFill>
              <a:prstDash val="solid"/>
              <a:headEnd type="none" w="sm" len="sm"/>
              <a:tailEnd type="none" w="sm" len="sm"/>
            </a:ln>
          </p:spPr>
          <p:txBody>
            <a:bodyPr/>
            <a:lstStyle/>
            <a:p>
              <a:endParaRPr lang="en-US"/>
            </a:p>
          </p:txBody>
        </p:sp>
        <p:sp>
          <p:nvSpPr>
            <p:cNvPr id="7" name="AutoShape 7"/>
            <p:cNvSpPr/>
            <p:nvPr/>
          </p:nvSpPr>
          <p:spPr>
            <a:xfrm flipV="1">
              <a:off x="668326" y="0"/>
              <a:ext cx="0" cy="1349351"/>
            </a:xfrm>
            <a:prstGeom prst="line">
              <a:avLst/>
            </a:prstGeom>
            <a:ln w="12700" cap="flat">
              <a:solidFill>
                <a:srgbClr val="FFFFFF"/>
              </a:solidFill>
              <a:prstDash val="solid"/>
              <a:headEnd type="none" w="sm" len="sm"/>
              <a:tailEnd type="none" w="sm" len="sm"/>
            </a:ln>
          </p:spPr>
          <p:txBody>
            <a:bodyPr/>
            <a:lstStyle/>
            <a:p>
              <a:endParaRPr lang="en-US"/>
            </a:p>
          </p:txBody>
        </p:sp>
      </p:grpSp>
      <p:sp>
        <p:nvSpPr>
          <p:cNvPr id="8" name="AutoShape 8"/>
          <p:cNvSpPr/>
          <p:nvPr/>
        </p:nvSpPr>
        <p:spPr>
          <a:xfrm>
            <a:off x="13834202" y="5327906"/>
            <a:ext cx="4582071" cy="0"/>
          </a:xfrm>
          <a:prstGeom prst="line">
            <a:avLst/>
          </a:prstGeom>
          <a:ln w="9525" cap="flat">
            <a:solidFill>
              <a:srgbClr val="FFFFFF"/>
            </a:solidFill>
            <a:prstDash val="solid"/>
            <a:headEnd type="none" w="sm" len="sm"/>
            <a:tailEnd type="none" w="sm" len="sm"/>
          </a:ln>
        </p:spPr>
        <p:txBody>
          <a:bodyPr/>
          <a:lstStyle/>
          <a:p>
            <a:endParaRPr lang="en-US"/>
          </a:p>
        </p:txBody>
      </p:sp>
      <p:sp>
        <p:nvSpPr>
          <p:cNvPr id="9" name="TextBox 9"/>
          <p:cNvSpPr txBox="1"/>
          <p:nvPr/>
        </p:nvSpPr>
        <p:spPr>
          <a:xfrm>
            <a:off x="744094" y="603955"/>
            <a:ext cx="8877045" cy="1359025"/>
          </a:xfrm>
          <a:prstGeom prst="rect">
            <a:avLst/>
          </a:prstGeom>
        </p:spPr>
        <p:txBody>
          <a:bodyPr lIns="0" tIns="0" rIns="0" bIns="0" rtlCol="0" anchor="t">
            <a:spAutoFit/>
          </a:bodyPr>
          <a:lstStyle/>
          <a:p>
            <a:pPr algn="l">
              <a:lnSpc>
                <a:spcPts val="5418"/>
              </a:lnSpc>
            </a:pPr>
            <a:r>
              <a:rPr lang="en-US" sz="3870">
                <a:solidFill>
                  <a:srgbClr val="FFFFFF"/>
                </a:solidFill>
                <a:latin typeface="Cy Grotesk Grand"/>
                <a:ea typeface="Cy Grotesk Grand"/>
                <a:cs typeface="Cy Grotesk Grand"/>
                <a:sym typeface="Cy Grotesk Grand"/>
              </a:rPr>
              <a:t>01 - The origins of open-source technology</a:t>
            </a:r>
          </a:p>
        </p:txBody>
      </p:sp>
      <p:sp>
        <p:nvSpPr>
          <p:cNvPr id="10" name="TextBox 10"/>
          <p:cNvSpPr txBox="1"/>
          <p:nvPr/>
        </p:nvSpPr>
        <p:spPr>
          <a:xfrm>
            <a:off x="744094" y="5994949"/>
            <a:ext cx="12485439" cy="1308100"/>
          </a:xfrm>
          <a:prstGeom prst="rect">
            <a:avLst/>
          </a:prstGeom>
        </p:spPr>
        <p:txBody>
          <a:bodyPr lIns="0" tIns="0" rIns="0" bIns="0" rtlCol="0" anchor="t">
            <a:spAutoFit/>
          </a:bodyPr>
          <a:lstStyle/>
          <a:p>
            <a:pPr algn="l">
              <a:lnSpc>
                <a:spcPts val="3499"/>
              </a:lnSpc>
            </a:pPr>
            <a:r>
              <a:rPr lang="en-US" sz="2499">
                <a:solidFill>
                  <a:srgbClr val="FFFFFF"/>
                </a:solidFill>
                <a:latin typeface="Cy Grotesk Grand"/>
                <a:ea typeface="Cy Grotesk Grand"/>
                <a:cs typeface="Cy Grotesk Grand"/>
                <a:sym typeface="Cy Grotesk Grand"/>
              </a:rPr>
              <a:t>the origins can be a bit murky as to the EXACT start, but there are some prominent characters and projects along the way</a:t>
            </a:r>
          </a:p>
        </p:txBody>
      </p:sp>
      <p:sp>
        <p:nvSpPr>
          <p:cNvPr id="11" name="TextBox 11"/>
          <p:cNvSpPr txBox="1"/>
          <p:nvPr/>
        </p:nvSpPr>
        <p:spPr>
          <a:xfrm>
            <a:off x="14329533" y="409404"/>
            <a:ext cx="3183696" cy="4331869"/>
          </a:xfrm>
          <a:prstGeom prst="rect">
            <a:avLst/>
          </a:prstGeom>
        </p:spPr>
        <p:txBody>
          <a:bodyPr lIns="0" tIns="0" rIns="0" bIns="0" rtlCol="0" anchor="t">
            <a:spAutoFit/>
          </a:bodyPr>
          <a:lstStyle/>
          <a:p>
            <a:pPr algn="l">
              <a:lnSpc>
                <a:spcPts val="4310"/>
              </a:lnSpc>
            </a:pPr>
            <a:r>
              <a:rPr lang="en-US" sz="3078" dirty="0">
                <a:solidFill>
                  <a:srgbClr val="FFFFFF"/>
                </a:solidFill>
                <a:latin typeface="Cy Grotesk Grand"/>
                <a:ea typeface="Cy Grotesk Grand"/>
                <a:cs typeface="Cy Grotesk Grand"/>
                <a:sym typeface="Cy Grotesk Grand"/>
              </a:rPr>
              <a:t>why work out in the open?</a:t>
            </a:r>
          </a:p>
          <a:p>
            <a:pPr algn="l">
              <a:lnSpc>
                <a:spcPts val="4310"/>
              </a:lnSpc>
            </a:pPr>
            <a:endParaRPr lang="en-US" sz="3078" dirty="0">
              <a:solidFill>
                <a:srgbClr val="FFFFFF"/>
              </a:solidFill>
              <a:latin typeface="Cy Grotesk Grand"/>
              <a:ea typeface="Cy Grotesk Grand"/>
              <a:cs typeface="Cy Grotesk Grand"/>
              <a:sym typeface="Cy Grotesk Grand"/>
            </a:endParaRPr>
          </a:p>
          <a:p>
            <a:pPr algn="l">
              <a:lnSpc>
                <a:spcPts val="4310"/>
              </a:lnSpc>
            </a:pPr>
            <a:r>
              <a:rPr lang="en-US" sz="3078" dirty="0">
                <a:solidFill>
                  <a:srgbClr val="FFFFFF"/>
                </a:solidFill>
                <a:latin typeface="Cy Grotesk Grand"/>
                <a:ea typeface="Cy Grotesk Grand"/>
                <a:cs typeface="Cy Grotesk Grand"/>
                <a:sym typeface="Cy Grotesk Grand"/>
              </a:rPr>
              <a:t>what’re the benefits?</a:t>
            </a:r>
          </a:p>
          <a:p>
            <a:pPr algn="l">
              <a:lnSpc>
                <a:spcPts val="4310"/>
              </a:lnSpc>
            </a:pPr>
            <a:endParaRPr lang="en-US" sz="3078" dirty="0">
              <a:solidFill>
                <a:srgbClr val="FFFFFF"/>
              </a:solidFill>
              <a:latin typeface="Cy Grotesk Grand"/>
              <a:ea typeface="Cy Grotesk Grand"/>
              <a:cs typeface="Cy Grotesk Grand"/>
              <a:sym typeface="Cy Grotesk Grand"/>
            </a:endParaRPr>
          </a:p>
          <a:p>
            <a:pPr algn="l">
              <a:lnSpc>
                <a:spcPts val="4310"/>
              </a:lnSpc>
            </a:pPr>
            <a:r>
              <a:rPr lang="en-US" sz="3078" dirty="0">
                <a:solidFill>
                  <a:srgbClr val="FFFFFF"/>
                </a:solidFill>
                <a:latin typeface="Cy Grotesk Grand"/>
                <a:ea typeface="Cy Grotesk Grand"/>
                <a:cs typeface="Cy Grotesk Grand"/>
                <a:sym typeface="Cy Grotesk Grand"/>
              </a:rPr>
              <a:t>drawbacks?</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222222"/>
        </a:solidFill>
        <a:effectLst/>
      </p:bgPr>
    </p:bg>
    <p:spTree>
      <p:nvGrpSpPr>
        <p:cNvPr id="1" name=""/>
        <p:cNvGrpSpPr/>
        <p:nvPr/>
      </p:nvGrpSpPr>
      <p:grpSpPr>
        <a:xfrm>
          <a:off x="0" y="0"/>
          <a:ext cx="0" cy="0"/>
          <a:chOff x="0" y="0"/>
          <a:chExt cx="0" cy="0"/>
        </a:xfrm>
      </p:grpSpPr>
      <p:sp>
        <p:nvSpPr>
          <p:cNvPr id="2" name="AutoShape 2"/>
          <p:cNvSpPr/>
          <p:nvPr/>
        </p:nvSpPr>
        <p:spPr>
          <a:xfrm flipV="1">
            <a:off x="0" y="2004749"/>
            <a:ext cx="18245812" cy="0"/>
          </a:xfrm>
          <a:prstGeom prst="line">
            <a:avLst/>
          </a:prstGeom>
          <a:ln w="9525" cap="flat">
            <a:solidFill>
              <a:srgbClr val="FFFFFF"/>
            </a:solidFill>
            <a:prstDash val="solid"/>
            <a:headEnd type="none" w="sm" len="sm"/>
            <a:tailEnd type="none" w="sm" len="sm"/>
          </a:ln>
        </p:spPr>
        <p:txBody>
          <a:bodyPr/>
          <a:lstStyle/>
          <a:p>
            <a:endParaRPr lang="en-US"/>
          </a:p>
        </p:txBody>
      </p:sp>
      <p:grpSp>
        <p:nvGrpSpPr>
          <p:cNvPr id="3" name="Group 3"/>
          <p:cNvGrpSpPr/>
          <p:nvPr/>
        </p:nvGrpSpPr>
        <p:grpSpPr>
          <a:xfrm>
            <a:off x="16753293" y="8869285"/>
            <a:ext cx="1012013" cy="1012013"/>
            <a:chOff x="0" y="0"/>
            <a:chExt cx="1349351" cy="1349351"/>
          </a:xfrm>
        </p:grpSpPr>
        <p:sp>
          <p:nvSpPr>
            <p:cNvPr id="4" name="AutoShape 4"/>
            <p:cNvSpPr/>
            <p:nvPr/>
          </p:nvSpPr>
          <p:spPr>
            <a:xfrm>
              <a:off x="0" y="681026"/>
              <a:ext cx="1349351" cy="0"/>
            </a:xfrm>
            <a:prstGeom prst="line">
              <a:avLst/>
            </a:prstGeom>
            <a:ln w="12700" cap="flat">
              <a:solidFill>
                <a:srgbClr val="FFFFFF"/>
              </a:solidFill>
              <a:prstDash val="solid"/>
              <a:headEnd type="none" w="sm" len="sm"/>
              <a:tailEnd type="none" w="sm" len="sm"/>
            </a:ln>
          </p:spPr>
          <p:txBody>
            <a:bodyPr/>
            <a:lstStyle/>
            <a:p>
              <a:endParaRPr lang="en-US"/>
            </a:p>
          </p:txBody>
        </p:sp>
        <p:sp>
          <p:nvSpPr>
            <p:cNvPr id="5" name="AutoShape 5"/>
            <p:cNvSpPr/>
            <p:nvPr/>
          </p:nvSpPr>
          <p:spPr>
            <a:xfrm flipV="1">
              <a:off x="668326" y="0"/>
              <a:ext cx="0" cy="1349351"/>
            </a:xfrm>
            <a:prstGeom prst="line">
              <a:avLst/>
            </a:prstGeom>
            <a:ln w="12700" cap="flat">
              <a:solidFill>
                <a:srgbClr val="FFFFFF"/>
              </a:solidFill>
              <a:prstDash val="solid"/>
              <a:headEnd type="none" w="sm" len="sm"/>
              <a:tailEnd type="none" w="sm" len="sm"/>
            </a:ln>
          </p:spPr>
          <p:txBody>
            <a:bodyPr/>
            <a:lstStyle/>
            <a:p>
              <a:endParaRPr lang="en-US"/>
            </a:p>
          </p:txBody>
        </p:sp>
      </p:grpSp>
      <p:sp>
        <p:nvSpPr>
          <p:cNvPr id="6" name="Freeform 6"/>
          <p:cNvSpPr/>
          <p:nvPr/>
        </p:nvSpPr>
        <p:spPr>
          <a:xfrm>
            <a:off x="6605551" y="4023282"/>
            <a:ext cx="9245853" cy="5197490"/>
          </a:xfrm>
          <a:custGeom>
            <a:avLst/>
            <a:gdLst/>
            <a:ahLst/>
            <a:cxnLst/>
            <a:rect l="l" t="t" r="r" b="b"/>
            <a:pathLst>
              <a:path w="9245853" h="5197490">
                <a:moveTo>
                  <a:pt x="0" y="0"/>
                </a:moveTo>
                <a:lnTo>
                  <a:pt x="9245854" y="0"/>
                </a:lnTo>
                <a:lnTo>
                  <a:pt x="9245854" y="5197490"/>
                </a:lnTo>
                <a:lnTo>
                  <a:pt x="0" y="5197490"/>
                </a:lnTo>
                <a:lnTo>
                  <a:pt x="0" y="0"/>
                </a:lnTo>
                <a:close/>
              </a:path>
            </a:pathLst>
          </a:custGeom>
          <a:blipFill>
            <a:blip r:embed="rId3"/>
            <a:stretch>
              <a:fillRect/>
            </a:stretch>
          </a:blipFill>
        </p:spPr>
        <p:txBody>
          <a:bodyPr/>
          <a:lstStyle/>
          <a:p>
            <a:endParaRPr lang="en-US"/>
          </a:p>
        </p:txBody>
      </p:sp>
      <p:sp>
        <p:nvSpPr>
          <p:cNvPr id="7" name="TextBox 7"/>
          <p:cNvSpPr txBox="1"/>
          <p:nvPr/>
        </p:nvSpPr>
        <p:spPr>
          <a:xfrm>
            <a:off x="568247" y="2666737"/>
            <a:ext cx="8729249" cy="3098412"/>
          </a:xfrm>
          <a:prstGeom prst="rect">
            <a:avLst/>
          </a:prstGeom>
        </p:spPr>
        <p:txBody>
          <a:bodyPr lIns="0" tIns="0" rIns="0" bIns="0" rtlCol="0" anchor="t">
            <a:spAutoFit/>
          </a:bodyPr>
          <a:lstStyle/>
          <a:p>
            <a:pPr algn="l">
              <a:lnSpc>
                <a:spcPts val="4102"/>
              </a:lnSpc>
            </a:pPr>
            <a:r>
              <a:rPr lang="en-US" sz="2930" dirty="0">
                <a:solidFill>
                  <a:srgbClr val="FFFFFF"/>
                </a:solidFill>
                <a:latin typeface="Cy Grotesk Grand"/>
                <a:ea typeface="Cy Grotesk Grand"/>
                <a:cs typeface="Cy Grotesk Grand"/>
                <a:sym typeface="Cy Grotesk Grand"/>
              </a:rPr>
              <a:t>Richard Stallman</a:t>
            </a:r>
          </a:p>
          <a:p>
            <a:pPr marL="632693" lvl="1" indent="-316346" algn="l">
              <a:lnSpc>
                <a:spcPts val="4102"/>
              </a:lnSpc>
              <a:buFont typeface="Arial"/>
              <a:buChar char="•"/>
            </a:pPr>
            <a:r>
              <a:rPr lang="en-US" sz="2930" dirty="0">
                <a:solidFill>
                  <a:srgbClr val="FFFFFF"/>
                </a:solidFill>
                <a:latin typeface="Cy Grotesk Grand"/>
                <a:ea typeface="Cy Grotesk Grand"/>
                <a:cs typeface="Cy Grotesk Grand"/>
                <a:sym typeface="Cy Grotesk Grand"/>
              </a:rPr>
              <a:t>released GNU on September 27, 1983</a:t>
            </a:r>
          </a:p>
          <a:p>
            <a:pPr marL="632693" lvl="1" indent="-316346" algn="l">
              <a:lnSpc>
                <a:spcPts val="4102"/>
              </a:lnSpc>
              <a:buFont typeface="Arial"/>
              <a:buChar char="•"/>
            </a:pPr>
            <a:r>
              <a:rPr lang="en-US" sz="2930" dirty="0">
                <a:solidFill>
                  <a:srgbClr val="FFFFFF"/>
                </a:solidFill>
                <a:latin typeface="Cy Grotesk Grand"/>
                <a:ea typeface="Cy Grotesk Grand"/>
                <a:cs typeface="Cy Grotesk Grand"/>
                <a:sym typeface="Cy Grotesk Grand"/>
              </a:rPr>
              <a:t>GNU</a:t>
            </a:r>
          </a:p>
          <a:p>
            <a:pPr marL="632693" lvl="1" indent="-316346" algn="l">
              <a:lnSpc>
                <a:spcPts val="4102"/>
              </a:lnSpc>
              <a:buFont typeface="Arial"/>
              <a:buChar char="•"/>
            </a:pPr>
            <a:r>
              <a:rPr lang="en-US" sz="2930" dirty="0">
                <a:solidFill>
                  <a:srgbClr val="FFFFFF"/>
                </a:solidFill>
                <a:latin typeface="Cy Grotesk Grand"/>
                <a:ea typeface="Cy Grotesk Grand"/>
                <a:cs typeface="Cy Grotesk Grand"/>
                <a:sym typeface="Cy Grotesk Grand"/>
              </a:rPr>
              <a:t>GNU Public License</a:t>
            </a:r>
          </a:p>
          <a:p>
            <a:pPr marL="632693" lvl="1" indent="-316346" algn="l">
              <a:lnSpc>
                <a:spcPts val="4102"/>
              </a:lnSpc>
              <a:buFont typeface="Arial"/>
              <a:buChar char="•"/>
            </a:pPr>
            <a:endParaRPr lang="en-US" sz="2930" dirty="0">
              <a:solidFill>
                <a:srgbClr val="FFFFFF"/>
              </a:solidFill>
              <a:latin typeface="Cy Grotesk Grand"/>
              <a:ea typeface="Cy Grotesk Grand"/>
              <a:cs typeface="Cy Grotesk Grand"/>
              <a:sym typeface="Cy Grotesk Grand"/>
            </a:endParaRPr>
          </a:p>
        </p:txBody>
      </p:sp>
      <p:sp>
        <p:nvSpPr>
          <p:cNvPr id="8" name="TextBox 8"/>
          <p:cNvSpPr txBox="1"/>
          <p:nvPr/>
        </p:nvSpPr>
        <p:spPr>
          <a:xfrm>
            <a:off x="744094" y="603955"/>
            <a:ext cx="10460688" cy="673225"/>
          </a:xfrm>
          <a:prstGeom prst="rect">
            <a:avLst/>
          </a:prstGeom>
        </p:spPr>
        <p:txBody>
          <a:bodyPr lIns="0" tIns="0" rIns="0" bIns="0" rtlCol="0" anchor="t">
            <a:spAutoFit/>
          </a:bodyPr>
          <a:lstStyle/>
          <a:p>
            <a:pPr algn="l">
              <a:lnSpc>
                <a:spcPts val="5418"/>
              </a:lnSpc>
            </a:pPr>
            <a:r>
              <a:rPr lang="en-US" sz="3870">
                <a:solidFill>
                  <a:srgbClr val="FFFFFF"/>
                </a:solidFill>
                <a:latin typeface="Cy Grotesk Grand"/>
                <a:ea typeface="Cy Grotesk Grand"/>
                <a:cs typeface="Cy Grotesk Grand"/>
                <a:sym typeface="Cy Grotesk Grand"/>
              </a:rPr>
              <a:t>How did it start?</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222222"/>
        </a:solidFill>
        <a:effectLst/>
      </p:bgPr>
    </p:bg>
    <p:spTree>
      <p:nvGrpSpPr>
        <p:cNvPr id="1" name=""/>
        <p:cNvGrpSpPr/>
        <p:nvPr/>
      </p:nvGrpSpPr>
      <p:grpSpPr>
        <a:xfrm>
          <a:off x="0" y="0"/>
          <a:ext cx="0" cy="0"/>
          <a:chOff x="0" y="0"/>
          <a:chExt cx="0" cy="0"/>
        </a:xfrm>
      </p:grpSpPr>
      <p:sp>
        <p:nvSpPr>
          <p:cNvPr id="2" name="AutoShape 2"/>
          <p:cNvSpPr/>
          <p:nvPr/>
        </p:nvSpPr>
        <p:spPr>
          <a:xfrm flipV="1">
            <a:off x="0" y="2004749"/>
            <a:ext cx="18245812" cy="0"/>
          </a:xfrm>
          <a:prstGeom prst="line">
            <a:avLst/>
          </a:prstGeom>
          <a:ln w="9525" cap="flat">
            <a:solidFill>
              <a:srgbClr val="FFFFFF"/>
            </a:solidFill>
            <a:prstDash val="solid"/>
            <a:headEnd type="none" w="sm" len="sm"/>
            <a:tailEnd type="none" w="sm" len="sm"/>
          </a:ln>
        </p:spPr>
        <p:txBody>
          <a:bodyPr/>
          <a:lstStyle/>
          <a:p>
            <a:endParaRPr lang="en-US"/>
          </a:p>
        </p:txBody>
      </p:sp>
      <p:grpSp>
        <p:nvGrpSpPr>
          <p:cNvPr id="3" name="Group 3"/>
          <p:cNvGrpSpPr/>
          <p:nvPr/>
        </p:nvGrpSpPr>
        <p:grpSpPr>
          <a:xfrm>
            <a:off x="16753293" y="8869285"/>
            <a:ext cx="1012013" cy="1012013"/>
            <a:chOff x="0" y="0"/>
            <a:chExt cx="1349351" cy="1349351"/>
          </a:xfrm>
        </p:grpSpPr>
        <p:sp>
          <p:nvSpPr>
            <p:cNvPr id="4" name="AutoShape 4"/>
            <p:cNvSpPr/>
            <p:nvPr/>
          </p:nvSpPr>
          <p:spPr>
            <a:xfrm>
              <a:off x="0" y="681026"/>
              <a:ext cx="1349351" cy="0"/>
            </a:xfrm>
            <a:prstGeom prst="line">
              <a:avLst/>
            </a:prstGeom>
            <a:ln w="12700" cap="flat">
              <a:solidFill>
                <a:srgbClr val="FFFFFF"/>
              </a:solidFill>
              <a:prstDash val="solid"/>
              <a:headEnd type="none" w="sm" len="sm"/>
              <a:tailEnd type="none" w="sm" len="sm"/>
            </a:ln>
          </p:spPr>
          <p:txBody>
            <a:bodyPr/>
            <a:lstStyle/>
            <a:p>
              <a:endParaRPr lang="en-US"/>
            </a:p>
          </p:txBody>
        </p:sp>
        <p:sp>
          <p:nvSpPr>
            <p:cNvPr id="5" name="AutoShape 5"/>
            <p:cNvSpPr/>
            <p:nvPr/>
          </p:nvSpPr>
          <p:spPr>
            <a:xfrm flipV="1">
              <a:off x="668326" y="0"/>
              <a:ext cx="0" cy="1349351"/>
            </a:xfrm>
            <a:prstGeom prst="line">
              <a:avLst/>
            </a:prstGeom>
            <a:ln w="12700" cap="flat">
              <a:solidFill>
                <a:srgbClr val="FFFFFF"/>
              </a:solidFill>
              <a:prstDash val="solid"/>
              <a:headEnd type="none" w="sm" len="sm"/>
              <a:tailEnd type="none" w="sm" len="sm"/>
            </a:ln>
          </p:spPr>
          <p:txBody>
            <a:bodyPr/>
            <a:lstStyle/>
            <a:p>
              <a:endParaRPr lang="en-US"/>
            </a:p>
          </p:txBody>
        </p:sp>
      </p:grpSp>
      <p:sp>
        <p:nvSpPr>
          <p:cNvPr id="6" name="Freeform 6"/>
          <p:cNvSpPr/>
          <p:nvPr/>
        </p:nvSpPr>
        <p:spPr>
          <a:xfrm>
            <a:off x="9710272" y="3091503"/>
            <a:ext cx="7644212" cy="4303408"/>
          </a:xfrm>
          <a:custGeom>
            <a:avLst/>
            <a:gdLst/>
            <a:ahLst/>
            <a:cxnLst/>
            <a:rect l="l" t="t" r="r" b="b"/>
            <a:pathLst>
              <a:path w="7644212" h="4303408">
                <a:moveTo>
                  <a:pt x="0" y="0"/>
                </a:moveTo>
                <a:lnTo>
                  <a:pt x="7644213" y="0"/>
                </a:lnTo>
                <a:lnTo>
                  <a:pt x="7644213" y="4303408"/>
                </a:lnTo>
                <a:lnTo>
                  <a:pt x="0" y="4303408"/>
                </a:lnTo>
                <a:lnTo>
                  <a:pt x="0" y="0"/>
                </a:lnTo>
                <a:close/>
              </a:path>
            </a:pathLst>
          </a:custGeom>
          <a:blipFill>
            <a:blip r:embed="rId3"/>
            <a:stretch>
              <a:fillRect/>
            </a:stretch>
          </a:blipFill>
        </p:spPr>
        <p:txBody>
          <a:bodyPr/>
          <a:lstStyle/>
          <a:p>
            <a:endParaRPr lang="en-US"/>
          </a:p>
        </p:txBody>
      </p:sp>
      <p:sp>
        <p:nvSpPr>
          <p:cNvPr id="7" name="Freeform 7"/>
          <p:cNvSpPr/>
          <p:nvPr/>
        </p:nvSpPr>
        <p:spPr>
          <a:xfrm>
            <a:off x="1248791" y="5319754"/>
            <a:ext cx="6277113" cy="4433833"/>
          </a:xfrm>
          <a:custGeom>
            <a:avLst/>
            <a:gdLst/>
            <a:ahLst/>
            <a:cxnLst/>
            <a:rect l="l" t="t" r="r" b="b"/>
            <a:pathLst>
              <a:path w="6277113" h="4433833">
                <a:moveTo>
                  <a:pt x="0" y="0"/>
                </a:moveTo>
                <a:lnTo>
                  <a:pt x="6277112" y="0"/>
                </a:lnTo>
                <a:lnTo>
                  <a:pt x="6277112" y="4433833"/>
                </a:lnTo>
                <a:lnTo>
                  <a:pt x="0" y="4433833"/>
                </a:lnTo>
                <a:lnTo>
                  <a:pt x="0" y="0"/>
                </a:lnTo>
                <a:close/>
              </a:path>
            </a:pathLst>
          </a:custGeom>
          <a:blipFill>
            <a:blip r:embed="rId4"/>
            <a:stretch>
              <a:fillRect/>
            </a:stretch>
          </a:blipFill>
        </p:spPr>
        <p:txBody>
          <a:bodyPr/>
          <a:lstStyle/>
          <a:p>
            <a:endParaRPr lang="en-US"/>
          </a:p>
        </p:txBody>
      </p:sp>
      <p:sp>
        <p:nvSpPr>
          <p:cNvPr id="8" name="TextBox 8"/>
          <p:cNvSpPr txBox="1"/>
          <p:nvPr/>
        </p:nvSpPr>
        <p:spPr>
          <a:xfrm>
            <a:off x="568247" y="2666737"/>
            <a:ext cx="8729249" cy="1535291"/>
          </a:xfrm>
          <a:prstGeom prst="rect">
            <a:avLst/>
          </a:prstGeom>
        </p:spPr>
        <p:txBody>
          <a:bodyPr lIns="0" tIns="0" rIns="0" bIns="0" rtlCol="0" anchor="t">
            <a:spAutoFit/>
          </a:bodyPr>
          <a:lstStyle/>
          <a:p>
            <a:pPr algn="l">
              <a:lnSpc>
                <a:spcPts val="4102"/>
              </a:lnSpc>
            </a:pPr>
            <a:r>
              <a:rPr lang="en-US" sz="2930">
                <a:solidFill>
                  <a:srgbClr val="FFFFFF"/>
                </a:solidFill>
                <a:latin typeface="Cy Grotesk Grand"/>
                <a:ea typeface="Cy Grotesk Grand"/>
                <a:cs typeface="Cy Grotesk Grand"/>
                <a:sym typeface="Cy Grotesk Grand"/>
              </a:rPr>
              <a:t>Linus Torvalds</a:t>
            </a:r>
          </a:p>
          <a:p>
            <a:pPr marL="632693" lvl="1" indent="-316346" algn="l">
              <a:lnSpc>
                <a:spcPts val="4102"/>
              </a:lnSpc>
              <a:buFont typeface="Arial"/>
              <a:buChar char="•"/>
            </a:pPr>
            <a:r>
              <a:rPr lang="en-US" sz="2930">
                <a:solidFill>
                  <a:srgbClr val="FFFFFF"/>
                </a:solidFill>
                <a:latin typeface="Cy Grotesk Grand"/>
                <a:ea typeface="Cy Grotesk Grand"/>
                <a:cs typeface="Cy Grotesk Grand"/>
                <a:sym typeface="Cy Grotesk Grand"/>
              </a:rPr>
              <a:t>released linux (sort-of) on August 25, 1991</a:t>
            </a:r>
          </a:p>
        </p:txBody>
      </p:sp>
      <p:sp>
        <p:nvSpPr>
          <p:cNvPr id="9" name="TextBox 9"/>
          <p:cNvSpPr txBox="1"/>
          <p:nvPr/>
        </p:nvSpPr>
        <p:spPr>
          <a:xfrm>
            <a:off x="744094" y="603955"/>
            <a:ext cx="10460688" cy="673225"/>
          </a:xfrm>
          <a:prstGeom prst="rect">
            <a:avLst/>
          </a:prstGeom>
        </p:spPr>
        <p:txBody>
          <a:bodyPr lIns="0" tIns="0" rIns="0" bIns="0" rtlCol="0" anchor="t">
            <a:spAutoFit/>
          </a:bodyPr>
          <a:lstStyle/>
          <a:p>
            <a:pPr algn="l">
              <a:lnSpc>
                <a:spcPts val="5418"/>
              </a:lnSpc>
            </a:pPr>
            <a:r>
              <a:rPr lang="en-US" sz="3870">
                <a:solidFill>
                  <a:srgbClr val="FFFFFF"/>
                </a:solidFill>
                <a:latin typeface="Cy Grotesk Grand"/>
                <a:ea typeface="Cy Grotesk Grand"/>
                <a:cs typeface="Cy Grotesk Grand"/>
                <a:sym typeface="Cy Grotesk Grand"/>
              </a:rPr>
              <a:t>How did it start?</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222222"/>
        </a:solidFill>
        <a:effectLst/>
      </p:bgPr>
    </p:bg>
    <p:spTree>
      <p:nvGrpSpPr>
        <p:cNvPr id="1" name=""/>
        <p:cNvGrpSpPr/>
        <p:nvPr/>
      </p:nvGrpSpPr>
      <p:grpSpPr>
        <a:xfrm>
          <a:off x="0" y="0"/>
          <a:ext cx="0" cy="0"/>
          <a:chOff x="0" y="0"/>
          <a:chExt cx="0" cy="0"/>
        </a:xfrm>
      </p:grpSpPr>
      <p:sp>
        <p:nvSpPr>
          <p:cNvPr id="2" name="AutoShape 2"/>
          <p:cNvSpPr/>
          <p:nvPr/>
        </p:nvSpPr>
        <p:spPr>
          <a:xfrm flipV="1">
            <a:off x="0" y="2418063"/>
            <a:ext cx="18245812" cy="0"/>
          </a:xfrm>
          <a:prstGeom prst="line">
            <a:avLst/>
          </a:prstGeom>
          <a:ln w="9525" cap="flat">
            <a:solidFill>
              <a:srgbClr val="FFFFFF"/>
            </a:solidFill>
            <a:prstDash val="solid"/>
            <a:headEnd type="none" w="sm" len="sm"/>
            <a:tailEnd type="none" w="sm" len="sm"/>
          </a:ln>
        </p:spPr>
        <p:txBody>
          <a:bodyPr/>
          <a:lstStyle/>
          <a:p>
            <a:endParaRPr lang="en-US"/>
          </a:p>
        </p:txBody>
      </p:sp>
      <p:sp>
        <p:nvSpPr>
          <p:cNvPr id="3" name="AutoShape 3"/>
          <p:cNvSpPr/>
          <p:nvPr/>
        </p:nvSpPr>
        <p:spPr>
          <a:xfrm flipH="1" flipV="1">
            <a:off x="9139237" y="2418063"/>
            <a:ext cx="0" cy="8268987"/>
          </a:xfrm>
          <a:prstGeom prst="line">
            <a:avLst/>
          </a:prstGeom>
          <a:ln w="9525" cap="flat">
            <a:solidFill>
              <a:srgbClr val="FFFFFF"/>
            </a:solidFill>
            <a:prstDash val="solid"/>
            <a:headEnd type="none" w="sm" len="sm"/>
            <a:tailEnd type="none" w="sm" len="sm"/>
          </a:ln>
        </p:spPr>
        <p:txBody>
          <a:bodyPr/>
          <a:lstStyle/>
          <a:p>
            <a:endParaRPr lang="en-US"/>
          </a:p>
        </p:txBody>
      </p:sp>
      <p:sp>
        <p:nvSpPr>
          <p:cNvPr id="4" name="AutoShape 4"/>
          <p:cNvSpPr/>
          <p:nvPr/>
        </p:nvSpPr>
        <p:spPr>
          <a:xfrm>
            <a:off x="10531963" y="2422826"/>
            <a:ext cx="1012013" cy="0"/>
          </a:xfrm>
          <a:prstGeom prst="line">
            <a:avLst/>
          </a:prstGeom>
          <a:ln w="9525" cap="flat">
            <a:solidFill>
              <a:srgbClr val="FFFFFF"/>
            </a:solidFill>
            <a:prstDash val="solid"/>
            <a:headEnd type="none" w="sm" len="sm"/>
            <a:tailEnd type="none" w="sm" len="sm"/>
          </a:ln>
        </p:spPr>
        <p:txBody>
          <a:bodyPr/>
          <a:lstStyle/>
          <a:p>
            <a:endParaRPr lang="en-US"/>
          </a:p>
        </p:txBody>
      </p:sp>
      <p:sp>
        <p:nvSpPr>
          <p:cNvPr id="5" name="TextBox 5"/>
          <p:cNvSpPr txBox="1"/>
          <p:nvPr/>
        </p:nvSpPr>
        <p:spPr>
          <a:xfrm>
            <a:off x="744094" y="603955"/>
            <a:ext cx="10460688" cy="673225"/>
          </a:xfrm>
          <a:prstGeom prst="rect">
            <a:avLst/>
          </a:prstGeom>
        </p:spPr>
        <p:txBody>
          <a:bodyPr lIns="0" tIns="0" rIns="0" bIns="0" rtlCol="0" anchor="t">
            <a:spAutoFit/>
          </a:bodyPr>
          <a:lstStyle/>
          <a:p>
            <a:pPr algn="l">
              <a:lnSpc>
                <a:spcPts val="5418"/>
              </a:lnSpc>
            </a:pPr>
            <a:r>
              <a:rPr lang="en-US" sz="3870">
                <a:solidFill>
                  <a:srgbClr val="FFFFFF"/>
                </a:solidFill>
                <a:latin typeface="Cy Grotesk Grand"/>
                <a:ea typeface="Cy Grotesk Grand"/>
                <a:cs typeface="Cy Grotesk Grand"/>
                <a:sym typeface="Cy Grotesk Grand"/>
              </a:rPr>
              <a:t>Two main modes of operation</a:t>
            </a:r>
          </a:p>
        </p:txBody>
      </p:sp>
      <p:sp>
        <p:nvSpPr>
          <p:cNvPr id="6" name="TextBox 6"/>
          <p:cNvSpPr txBox="1"/>
          <p:nvPr/>
        </p:nvSpPr>
        <p:spPr>
          <a:xfrm>
            <a:off x="166986" y="2502907"/>
            <a:ext cx="5366713" cy="673225"/>
          </a:xfrm>
          <a:prstGeom prst="rect">
            <a:avLst/>
          </a:prstGeom>
        </p:spPr>
        <p:txBody>
          <a:bodyPr lIns="0" tIns="0" rIns="0" bIns="0" rtlCol="0" anchor="t">
            <a:spAutoFit/>
          </a:bodyPr>
          <a:lstStyle/>
          <a:p>
            <a:pPr algn="l">
              <a:lnSpc>
                <a:spcPts val="5418"/>
              </a:lnSpc>
            </a:pPr>
            <a:r>
              <a:rPr lang="en-US" sz="3870">
                <a:solidFill>
                  <a:srgbClr val="F1CBE8"/>
                </a:solidFill>
                <a:latin typeface="Cy Grotesk Grand"/>
                <a:ea typeface="Cy Grotesk Grand"/>
                <a:cs typeface="Cy Grotesk Grand"/>
                <a:sym typeface="Cy Grotesk Grand"/>
              </a:rPr>
              <a:t>Cathedral</a:t>
            </a:r>
          </a:p>
        </p:txBody>
      </p:sp>
      <p:sp>
        <p:nvSpPr>
          <p:cNvPr id="7" name="TextBox 7"/>
          <p:cNvSpPr txBox="1"/>
          <p:nvPr/>
        </p:nvSpPr>
        <p:spPr>
          <a:xfrm>
            <a:off x="9350187" y="2502907"/>
            <a:ext cx="5366713" cy="673225"/>
          </a:xfrm>
          <a:prstGeom prst="rect">
            <a:avLst/>
          </a:prstGeom>
        </p:spPr>
        <p:txBody>
          <a:bodyPr lIns="0" tIns="0" rIns="0" bIns="0" rtlCol="0" anchor="t">
            <a:spAutoFit/>
          </a:bodyPr>
          <a:lstStyle/>
          <a:p>
            <a:pPr algn="l">
              <a:lnSpc>
                <a:spcPts val="5418"/>
              </a:lnSpc>
            </a:pPr>
            <a:r>
              <a:rPr lang="en-US" sz="3870">
                <a:solidFill>
                  <a:srgbClr val="F69420"/>
                </a:solidFill>
                <a:latin typeface="Cy Grotesk Grand"/>
                <a:ea typeface="Cy Grotesk Grand"/>
                <a:cs typeface="Cy Grotesk Grand"/>
                <a:sym typeface="Cy Grotesk Grand"/>
              </a:rPr>
              <a:t>Bazaar</a:t>
            </a:r>
          </a:p>
        </p:txBody>
      </p:sp>
      <p:sp>
        <p:nvSpPr>
          <p:cNvPr id="8" name="TextBox 8"/>
          <p:cNvSpPr txBox="1"/>
          <p:nvPr/>
        </p:nvSpPr>
        <p:spPr>
          <a:xfrm>
            <a:off x="0" y="3118983"/>
            <a:ext cx="8648707" cy="3414258"/>
          </a:xfrm>
          <a:prstGeom prst="rect">
            <a:avLst/>
          </a:prstGeom>
        </p:spPr>
        <p:txBody>
          <a:bodyPr lIns="0" tIns="0" rIns="0" bIns="0" rtlCol="0" anchor="t">
            <a:spAutoFit/>
          </a:bodyPr>
          <a:lstStyle/>
          <a:p>
            <a:pPr marL="598064" lvl="1" indent="-299032" algn="just">
              <a:lnSpc>
                <a:spcPts val="5540"/>
              </a:lnSpc>
              <a:buFont typeface="Arial"/>
              <a:buChar char="•"/>
            </a:pPr>
            <a:r>
              <a:rPr lang="en-US" sz="2770">
                <a:solidFill>
                  <a:srgbClr val="FFFFFF"/>
                </a:solidFill>
                <a:latin typeface="Cy Grotesk Grand"/>
                <a:ea typeface="Cy Grotesk Grand"/>
                <a:cs typeface="Cy Grotesk Grand"/>
                <a:sym typeface="Cy Grotesk Grand"/>
              </a:rPr>
              <a:t>Deeper level of knowledge needed</a:t>
            </a:r>
          </a:p>
          <a:p>
            <a:pPr marL="598064" lvl="1" indent="-299032" algn="just">
              <a:lnSpc>
                <a:spcPts val="5540"/>
              </a:lnSpc>
              <a:buFont typeface="Arial"/>
              <a:buChar char="•"/>
            </a:pPr>
            <a:r>
              <a:rPr lang="en-US" sz="2770">
                <a:solidFill>
                  <a:srgbClr val="FFFFFF"/>
                </a:solidFill>
                <a:latin typeface="Cy Grotesk Grand"/>
                <a:ea typeface="Cy Grotesk Grand"/>
                <a:cs typeface="Cy Grotesk Grand"/>
                <a:sym typeface="Cy Grotesk Grand"/>
              </a:rPr>
              <a:t>Planning</a:t>
            </a:r>
          </a:p>
          <a:p>
            <a:pPr marL="598064" lvl="1" indent="-299032" algn="just">
              <a:lnSpc>
                <a:spcPts val="5540"/>
              </a:lnSpc>
              <a:buFont typeface="Arial"/>
              <a:buChar char="•"/>
            </a:pPr>
            <a:r>
              <a:rPr lang="en-US" sz="2770">
                <a:solidFill>
                  <a:srgbClr val="FFFFFF"/>
                </a:solidFill>
                <a:latin typeface="Cy Grotesk Grand"/>
                <a:ea typeface="Cy Grotesk Grand"/>
                <a:cs typeface="Cy Grotesk Grand"/>
                <a:sym typeface="Cy Grotesk Grand"/>
              </a:rPr>
              <a:t>Reasoning</a:t>
            </a:r>
          </a:p>
          <a:p>
            <a:pPr marL="598064" lvl="1" indent="-299032" algn="just">
              <a:lnSpc>
                <a:spcPts val="5540"/>
              </a:lnSpc>
              <a:buFont typeface="Arial"/>
              <a:buChar char="•"/>
            </a:pPr>
            <a:r>
              <a:rPr lang="en-US" sz="2770">
                <a:solidFill>
                  <a:srgbClr val="FFFFFF"/>
                </a:solidFill>
                <a:latin typeface="Cy Grotesk Grand"/>
                <a:ea typeface="Cy Grotesk Grand"/>
                <a:cs typeface="Cy Grotesk Grand"/>
                <a:sym typeface="Cy Grotesk Grand"/>
              </a:rPr>
              <a:t>Mostly the same ideals and techniques</a:t>
            </a:r>
          </a:p>
        </p:txBody>
      </p:sp>
      <p:sp>
        <p:nvSpPr>
          <p:cNvPr id="9" name="TextBox 9"/>
          <p:cNvSpPr txBox="1"/>
          <p:nvPr/>
        </p:nvSpPr>
        <p:spPr>
          <a:xfrm>
            <a:off x="9139237" y="3118983"/>
            <a:ext cx="8648707" cy="2718933"/>
          </a:xfrm>
          <a:prstGeom prst="rect">
            <a:avLst/>
          </a:prstGeom>
        </p:spPr>
        <p:txBody>
          <a:bodyPr lIns="0" tIns="0" rIns="0" bIns="0" rtlCol="0" anchor="t">
            <a:spAutoFit/>
          </a:bodyPr>
          <a:lstStyle/>
          <a:p>
            <a:pPr marL="598064" lvl="1" indent="-299032" algn="just">
              <a:lnSpc>
                <a:spcPts val="5540"/>
              </a:lnSpc>
              <a:buFont typeface="Arial"/>
              <a:buChar char="•"/>
            </a:pPr>
            <a:r>
              <a:rPr lang="en-US" sz="2770">
                <a:solidFill>
                  <a:srgbClr val="FFFFFF"/>
                </a:solidFill>
                <a:latin typeface="Cy Grotesk Grand"/>
                <a:ea typeface="Cy Grotesk Grand"/>
                <a:cs typeface="Cy Grotesk Grand"/>
                <a:sym typeface="Cy Grotesk Grand"/>
              </a:rPr>
              <a:t>Planning but not rigid</a:t>
            </a:r>
          </a:p>
          <a:p>
            <a:pPr marL="598064" lvl="1" indent="-299032" algn="just">
              <a:lnSpc>
                <a:spcPts val="5540"/>
              </a:lnSpc>
              <a:buFont typeface="Arial"/>
              <a:buChar char="•"/>
            </a:pPr>
            <a:r>
              <a:rPr lang="en-US" sz="2770">
                <a:solidFill>
                  <a:srgbClr val="FFFFFF"/>
                </a:solidFill>
                <a:latin typeface="Cy Grotesk Grand"/>
                <a:ea typeface="Cy Grotesk Grand"/>
                <a:cs typeface="Cy Grotesk Grand"/>
                <a:sym typeface="Cy Grotesk Grand"/>
              </a:rPr>
              <a:t>Different folks, different strokes</a:t>
            </a:r>
          </a:p>
          <a:p>
            <a:pPr marL="598064" lvl="1" indent="-299032" algn="just">
              <a:lnSpc>
                <a:spcPts val="5540"/>
              </a:lnSpc>
              <a:buFont typeface="Arial"/>
              <a:buChar char="•"/>
            </a:pPr>
            <a:r>
              <a:rPr lang="en-US" sz="2770">
                <a:solidFill>
                  <a:srgbClr val="FFFFFF"/>
                </a:solidFill>
                <a:latin typeface="Cy Grotesk Grand"/>
                <a:ea typeface="Cy Grotesk Grand"/>
                <a:cs typeface="Cy Grotesk Grand"/>
                <a:sym typeface="Cy Grotesk Grand"/>
              </a:rPr>
              <a:t>fast moving, many parts</a:t>
            </a:r>
          </a:p>
          <a:p>
            <a:pPr marL="598064" lvl="1" indent="-299032" algn="just">
              <a:lnSpc>
                <a:spcPts val="5540"/>
              </a:lnSpc>
              <a:buFont typeface="Arial"/>
              <a:buChar char="•"/>
            </a:pPr>
            <a:r>
              <a:rPr lang="en-US" sz="2770">
                <a:solidFill>
                  <a:srgbClr val="FFFFFF"/>
                </a:solidFill>
                <a:latin typeface="Cy Grotesk Grand"/>
                <a:ea typeface="Cy Grotesk Grand"/>
                <a:cs typeface="Cy Grotesk Grand"/>
                <a:sym typeface="Cy Grotesk Grand"/>
              </a:rPr>
              <a:t>could be considered a bit messy</a:t>
            </a:r>
          </a:p>
        </p:txBody>
      </p:sp>
      <p:sp>
        <p:nvSpPr>
          <p:cNvPr id="10" name="AutoShape 10"/>
          <p:cNvSpPr/>
          <p:nvPr/>
        </p:nvSpPr>
        <p:spPr>
          <a:xfrm>
            <a:off x="0" y="7236796"/>
            <a:ext cx="18245812" cy="0"/>
          </a:xfrm>
          <a:prstGeom prst="line">
            <a:avLst/>
          </a:prstGeom>
          <a:ln w="9525" cap="flat">
            <a:solidFill>
              <a:srgbClr val="FFFFFF"/>
            </a:solidFill>
            <a:prstDash val="solid"/>
            <a:headEnd type="none" w="sm" len="sm"/>
            <a:tailEnd type="none" w="sm" len="sm"/>
          </a:ln>
        </p:spPr>
        <p:txBody>
          <a:bodyPr/>
          <a:lstStyle/>
          <a:p>
            <a:endParaRPr lang="en-US"/>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1219</TotalTime>
  <Words>1751</Words>
  <Application>Microsoft Macintosh PowerPoint</Application>
  <PresentationFormat>Custom</PresentationFormat>
  <Paragraphs>227</Paragraphs>
  <Slides>50</Slides>
  <Notes>13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50</vt:i4>
      </vt:variant>
    </vt:vector>
  </HeadingPairs>
  <TitlesOfParts>
    <vt:vector size="57" baseType="lpstr">
      <vt:lpstr>Calibri</vt:lpstr>
      <vt:lpstr>BreveText</vt:lpstr>
      <vt:lpstr>Cy Grotesk Grand</vt:lpstr>
      <vt:lpstr>Arial</vt:lpstr>
      <vt:lpstr>-apple-system</vt:lpstr>
      <vt:lpstr>Google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Open-Source</dc:title>
  <cp:lastModifiedBy>Jacob Latonis</cp:lastModifiedBy>
  <cp:revision>6</cp:revision>
  <dcterms:created xsi:type="dcterms:W3CDTF">2006-08-16T00:00:00Z</dcterms:created>
  <dcterms:modified xsi:type="dcterms:W3CDTF">2024-09-14T15:56:30Z</dcterms:modified>
  <dc:identifier>DAGNkqR_ro0</dc:identifier>
</cp:coreProperties>
</file>